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72" r:id="rId5"/>
    <p:sldId id="258" r:id="rId6"/>
    <p:sldId id="260" r:id="rId7"/>
    <p:sldId id="265" r:id="rId8"/>
    <p:sldId id="269" r:id="rId9"/>
    <p:sldId id="262" r:id="rId10"/>
    <p:sldId id="264" r:id="rId11"/>
    <p:sldId id="268" r:id="rId12"/>
    <p:sldId id="266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325" r:id="rId23"/>
    <p:sldId id="330" r:id="rId24"/>
    <p:sldId id="283" r:id="rId25"/>
    <p:sldId id="326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9" r:id="rId65"/>
    <p:sldId id="322" r:id="rId66"/>
    <p:sldId id="323" r:id="rId67"/>
    <p:sldId id="32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0F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0" autoAdjust="0"/>
    <p:restoredTop sz="94714" autoAdjust="0"/>
  </p:normalViewPr>
  <p:slideViewPr>
    <p:cSldViewPr>
      <p:cViewPr varScale="1">
        <p:scale>
          <a:sx n="83" d="100"/>
          <a:sy n="83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russia-today.ru/2001/no_20/20_topic_1.htm" TargetMode="External"/><Relationship Id="rId2" Type="http://schemas.openxmlformats.org/officeDocument/2006/relationships/hyperlink" Target="http://www.emgli.ru/terror.ppt%20-%20&#1087;&#1088;&#1077;&#1079;&#1077;&#1085;&#1090;&#1072;&#1094;&#1080;&#1103;%20&#1082;%20&#1082;&#1083;&#1072;.&#1095;&#1072;&#1089;&#1091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a-midgard.info/blogs/5379-v-moskve-vspominayut-zhertv-vzryvov-domov-na.html" TargetMode="External"/><Relationship Id="rId5" Type="http://schemas.openxmlformats.org/officeDocument/2006/relationships/hyperlink" Target="http://www.nord-ost.org/" TargetMode="External"/><Relationship Id="rId4" Type="http://schemas.openxmlformats.org/officeDocument/2006/relationships/hyperlink" Target="http://festival.1september.ru/articles/511722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visualrian.ru/lists/item/55000" TargetMode="External"/><Relationship Id="rId3" Type="http://schemas.openxmlformats.org/officeDocument/2006/relationships/hyperlink" Target="http://nnm.ru/blogs/bogomir/v_moskve_vspominayut_zhertv_vzryva_doma_na_ulice_guryanova/" TargetMode="External"/><Relationship Id="rId7" Type="http://schemas.openxmlformats.org/officeDocument/2006/relationships/hyperlink" Target="http://www.antiterror.ru/text/beslan/81992788" TargetMode="External"/><Relationship Id="rId2" Type="http://schemas.openxmlformats.org/officeDocument/2006/relationships/hyperlink" Target="http://via-midgard.info/blogs/5379-v-moskve-vspominayut-zhertv-vzryvov-domov-n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azy.werd.ru/index.php?newsid=75088" TargetMode="External"/><Relationship Id="rId5" Type="http://schemas.openxmlformats.org/officeDocument/2006/relationships/hyperlink" Target="http://forumrussdom.russtv.ru/cgi-bin/frd/ikonboard.cgi?s=306714bb7424b5d58fe4ef230dd29338;act=Print;f=6;t=1324" TargetMode="External"/><Relationship Id="rId4" Type="http://schemas.openxmlformats.org/officeDocument/2006/relationships/hyperlink" Target="http://www.grazuma.ru/articles/1/73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Olga\Desktop\&#1058;&#1077;&#1088;&#1088;&#1086;&#1088;&#1080;&#1079;&#1084;%20-%20&#1091;&#1075;&#1088;&#1086;&#1079;&#1072;%20&#1095;&#1077;&#1083;&#1086;&#1074;&#1077;&#1095;&#1077;&#1089;&#1090;&#1074;&#1091;\metronom.mp3" TargetMode="Externa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й\Pictures\Logitech Webcam\Изображения\Для Пауэр поинта\30870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1484784"/>
            <a:ext cx="8352929" cy="2123658"/>
          </a:xfrm>
          <a:prstGeom prst="rect">
            <a:avLst/>
          </a:prstGeom>
          <a:effectLst>
            <a:outerShdw blurRad="40000" dist="23000" dir="5400000" rotWithShape="0">
              <a:schemeClr val="tx1">
                <a:lumMod val="50000"/>
                <a:lumOff val="5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Терроризм – угроза национальной безопасности России.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202" y="450912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KaiTi" pitchFamily="49" charset="-122"/>
                <a:ea typeface="KaiTi" pitchFamily="49" charset="-122"/>
              </a:rPr>
              <a:t>ГБОУ СПО СК СБМК</a:t>
            </a:r>
          </a:p>
          <a:p>
            <a:pPr algn="r"/>
            <a:r>
              <a:rPr lang="ru-RU" sz="2400" b="1" dirty="0"/>
              <a:t>Преподаватель  БЖД   В.Р. Акимов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г. Ставрополь</a:t>
            </a:r>
          </a:p>
          <a:p>
            <a:pPr algn="ctr"/>
            <a:r>
              <a:rPr lang="ru-RU" sz="2400" b="1" smtClean="0"/>
              <a:t>2013г</a:t>
            </a:r>
            <a:r>
              <a:rPr lang="ru-RU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194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0000">
        <p14:honeycomb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алерий\Pictures\Logitech Webcam\Изображения\ДЛЯ БЖ-ОБЖ\718_ap01091105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6" y="0"/>
            <a:ext cx="9144000" cy="685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92696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Типы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терроризма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рий\Desktop\ТЕРРОРИЗМ Презентация\ТЕРРОРИЗМ\Фото Терроризм\7751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688"/>
            <a:ext cx="4419528" cy="33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алерий\Pictures\Logitech Webcam\Изображения\ДЛЯ БЖ-ОБЖ\11_sentyabrya_2001-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646"/>
            <a:ext cx="4419529" cy="35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алерий\Desktop\ТЕРРОРИЗМ Презентация\ТЕРРОРИЗМ\Фото Терроризм\EU_04_17_09_Schultz_Pirates_Ed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29" y="0"/>
            <a:ext cx="4724471" cy="33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алерий\Desktop\ТЕРРОРИЗМ Презентация\ТЕРРОРИЗМ\Фото Терроризм\77742542_large_bes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16" y="3314645"/>
            <a:ext cx="4721284" cy="35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583"/>
            <a:ext cx="9143999" cy="67403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националистический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религиозный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ядерный 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транспортный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государственный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международный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внутренний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  <a:p>
            <a:pPr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- анархический</a:t>
            </a:r>
            <a:endParaRPr lang="ru-RU" sz="5400" b="1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8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й\Pictures\Logitech Webcam\Изображения\Для Пауэр поинта\free-powerpoint-blu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98" y="404664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Классификаций терроризма существует </a:t>
            </a:r>
            <a:r>
              <a:rPr lang="ru-RU" sz="28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множество: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сфере действия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государственный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международный; </a:t>
            </a:r>
            <a:endParaRPr lang="ru-RU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зависимости от идентичности </a:t>
            </a: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этнический и религиозный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средствам, используемым в террористических актах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терроризм с применением обычных средств поражения и терроризм с применением средств массового поражения; </a:t>
            </a:r>
            <a:endParaRPr lang="ru-RU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средствам протекания террористических актов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наземный, морской, воздушный, космический, компьютерный; </a:t>
            </a:r>
            <a:endParaRPr lang="ru-RU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социальный, националистический, религиозный. </a:t>
            </a:r>
            <a:endParaRPr lang="ru-RU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Последняя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классификация является самой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распространен-ной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среди исследователей.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0000">
        <p14:shred pattern="rectangle" dir="out"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 descr="C:\Users\Валерий\Pictures\Logitech Webcam\Изображения\Для Пауэр поинта\slide0109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0"/>
            <a:ext cx="9155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7217" y="332656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Причины роста терроризма в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421" y="917431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ухудшение социально-экономического положения населения;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19% 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усиление противоборства криминальных группировок;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13%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расслоение населения по имущественному признаку;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8%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деятельность 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национально - 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религиозно-экстремистских 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группировок;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8%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приграничное положение, близость к местности, где происходят межнациональные конфликты, войны;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7%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рост числа безработных в самых различных социальных группах;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7%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приток мигрантов из стран ближнего зарубежья;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5%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рост национального самосознания, стремление этнических групп к национальному обособлению;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4%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деятельность или влияние зарубежных террористических групп;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3%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факторы дискриминации отдельных национальных общностей. </a:t>
            </a:r>
          </a:p>
        </p:txBody>
      </p:sp>
    </p:spTree>
    <p:extLst>
      <p:ext uri="{BB962C8B-B14F-4D97-AF65-F5344CB8AC3E}">
        <p14:creationId xmlns:p14="http://schemas.microsoft.com/office/powerpoint/2010/main" val="34414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30000">
        <p14:glitter pattern="hexagon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5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25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10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350"/>
                            </p:stCondLst>
                            <p:childTnLst>
                              <p:par>
                                <p:cTn id="5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950"/>
                            </p:stCondLst>
                            <p:childTnLst>
                              <p:par>
                                <p:cTn id="6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600"/>
                            </p:stCondLst>
                            <p:childTnLst>
                              <p:par>
                                <p:cTn id="7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900"/>
                            </p:stCondLst>
                            <p:childTnLst>
                              <p:par>
                                <p:cTn id="8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 descr="C:\Users\Валерий\Pictures\Logitech Webcam\Изображения\Для Пауэр поинта\slide0109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1"/>
            <a:ext cx="9155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6421" y="917431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0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248" y="323509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отечественной практики борьбы с терроризмом, а также международного опыта позволяет сформулировать ряд выводов: </a:t>
            </a:r>
          </a:p>
          <a:p>
            <a:pPr indent="360000" algn="just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B6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000" b="1" dirty="0">
                <a:solidFill>
                  <a:srgbClr val="B6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принципом в борьбе с терроризмом для российских правоохранительных органов должна стать предельная жесткость в сочетании с необходимой гибкостью. Опыт большинства стран мира свидетельствует: противостоять террору можно лишь жесткой, бескомпромиссной борьбой с ним, вплоть до полного уничтожения участников акции, и формированием лояльного отношения к подобным "негуманным" действиям государства. Если идти на уступки бандитам, террор станет повсеместным способом решения проблем. </a:t>
            </a:r>
          </a:p>
          <a:p>
            <a:pPr indent="360000" algn="just"/>
            <a:r>
              <a:rPr lang="ru-RU" sz="2000" b="1" dirty="0" smtClean="0">
                <a:solidFill>
                  <a:srgbClr val="B6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Максимальных </a:t>
            </a:r>
            <a:r>
              <a:rPr lang="ru-RU" sz="2000" b="1" dirty="0">
                <a:solidFill>
                  <a:srgbClr val="B6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результатов в антитеррористической деятельности можно добиться лишь при наличии слаженной системы, включающей спецподразделения, ориентированные на проведение силовых операций, и всесторонне обеспечивающие их работу различные службы - координационные, аналитические, правовые, технические, оперативные и иные. </a:t>
            </a:r>
          </a:p>
          <a:p>
            <a:pPr indent="360000" algn="just"/>
            <a:r>
              <a:rPr lang="ru-RU" sz="2000" b="1" dirty="0" smtClean="0">
                <a:solidFill>
                  <a:srgbClr val="B6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Усилий </a:t>
            </a:r>
            <a:r>
              <a:rPr lang="ru-RU" sz="2000" b="1" dirty="0">
                <a:solidFill>
                  <a:srgbClr val="B6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одного государства в предупреждении терроризма недостаточно, требуется координация на межгосударственном уровне. Наиболее актуальной задачей для Российской Федерации на этом пути становится взаимодействие со странами СНГ.</a:t>
            </a:r>
          </a:p>
        </p:txBody>
      </p:sp>
    </p:spTree>
    <p:extLst>
      <p:ext uri="{BB962C8B-B14F-4D97-AF65-F5344CB8AC3E}">
        <p14:creationId xmlns:p14="http://schemas.microsoft.com/office/powerpoint/2010/main" val="59134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14:shred/>
      </p:transition>
    </mc:Choice>
    <mc:Fallback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4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75219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ПРЕДУПРЕДИТЕЛЬНО-ЗАЩИТНЫЕ МЕРЫ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indent="360000" algn="just"/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Будьте 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внимательны к тому, что происходит вокруг дома (учреждения, предприятия). Бдительность должна быть постоянной и активной. Необходимо укрепить и опечатать входы в подвалы и на чердаки, установить решетки, металлические двери, замки, регулярно проверять их сохранность. Установить домофоны или замки на входные двери в подъезды домов. Организовать дежурство граждан (жильцов) по месту жительства. </a:t>
            </a:r>
          </a:p>
          <a:p>
            <a:pPr indent="360000" algn="just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Обращать внимание на появление незнакомых автомобилей и посторонних лиц. Интересоваться разгрузкой мешков, ящиков, коробок, переносимых в подвал или на первые этажи. Не открывать двери неизвестным людям. Освободить лестничные клетки, коридоры, служебные помещения от загромождающих их предметов. </a:t>
            </a:r>
          </a:p>
          <a:p>
            <a:pPr indent="360000" algn="just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Желательно оборудовать окна решетками (особенно на нижних этажах). Не оставлять их открытыми. Завесить плотной тканью (жалюзи). Установить металлические двери с глазком или врезать глазок в имеющуюся дверь.</a:t>
            </a:r>
            <a:r>
              <a:rPr lang="ru-RU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28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>
        <p14:prism isContent="1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Действия населения при угрозе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теракта</a:t>
            </a:r>
          </a:p>
          <a:p>
            <a:pPr algn="ctr"/>
            <a:endParaRPr lang="ru-RU" sz="1200" b="1" dirty="0" smtClean="0"/>
          </a:p>
          <a:p>
            <a:pPr indent="360000" algn="just"/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Подготовиться </a:t>
            </a: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экстренной эвакуации. Для этого необходимо сложить в сумку документы, деньги, ценности, немного продуктов. Желательно иметь свисток. Помочь больным и престарелым подготовиться к эвакуации. Убрать с балконов и лоджий горюче-смазочные и легковоспламеняющиеся материалы. </a:t>
            </a:r>
          </a:p>
          <a:p>
            <a:pPr indent="360000" algn="just"/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йод, бинты, вату и другие медицинские средства для оказания первой медицинской помощи. Договориться с соседями о совместных действиях на случай оказания взаимопомощи. Избегать мест скопления людей (рынки, магазины, стадионы, дискотеки и др.). </a:t>
            </a:r>
          </a:p>
          <a:p>
            <a:pPr indent="360000" algn="just"/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Реже пользоваться общественным транспортом. Желательно отправить детей и престарелых на дачу, в деревню, в другой населенный пункт к родственникам или знакомым. Держать постоянно включенными радиоприемник, радиоточку, телевизор. Создать в доме (квартире) небольшой запас продуктов и воды. Задернуть шторы на окнах. Это убережет вас от разлетающихся осколков стекол. Держать на видном месте список телефонов для передачи экстренной информации в правоохранительные органы. </a:t>
            </a:r>
          </a:p>
        </p:txBody>
      </p:sp>
    </p:spTree>
    <p:extLst>
      <p:ext uri="{BB962C8B-B14F-4D97-AF65-F5344CB8AC3E}">
        <p14:creationId xmlns:p14="http://schemas.microsoft.com/office/powerpoint/2010/main" val="379934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6000">
        <p:checker/>
      </p:transition>
    </mc:Choice>
    <mc:Fallback>
      <p:transition spd="slow" advClick="0" advTm="3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252" y="188640"/>
            <a:ext cx="9144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Возможные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места установки взрывных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устройств</a:t>
            </a:r>
          </a:p>
          <a:p>
            <a:pPr algn="ctr"/>
            <a:endParaRPr lang="ru-RU" sz="1100" b="1" dirty="0"/>
          </a:p>
          <a:p>
            <a:pPr indent="360000" algn="just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ним относятся подземные переходы (тоннели); вокзалы; рынки; стадионы; дискотеки; магазины; транспортные средства; объекты жизнеобеспечения (электроподстанции, газоперекачивающие и распределительные станции); учебные заведения; больницы; поликлиники; детские учреждения; подвалы и лестничные клетки жилых зданий; контейнеры для мусора, урны; опоры мостов.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03557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Признаки наличия взрывных устройств</a:t>
            </a:r>
          </a:p>
          <a:p>
            <a:pPr algn="ctr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just"/>
            <a:r>
              <a:rPr lang="ru-RU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Самыми явными являются шум из обнаруженного предмета (тиканье часов, щелчки); бесхозные портфели, чемоданы, сумки, свертки, мешки, ящики, коробки; присутствие проводов, небольшой антенны, изоленты; растяжки из проволоки, шпагата, веревки; припаркованные вблизи домов автомашины, неизвестные жильцам (бесхозные). </a:t>
            </a:r>
            <a:endParaRPr lang="ru-RU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33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0">
        <p14:prism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Действия при обнаружении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взрывного устройства</a:t>
            </a:r>
          </a:p>
          <a:p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60000" algn="just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Немедленно сообщить об обнаруженном подозрительном предмете в дежурные службы органов внутренних дел, ФСБ, ГО и ЧС, оперативному дежурному администрации города. Не подходить к обнаруженному предмету, не трогать его руками, не подпускать к нему других. </a:t>
            </a:r>
          </a:p>
          <a:p>
            <a:pPr indent="360000" algn="just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Исключить использование средств радиосвязи, мобильных телефонов, других радиосредств, способных вызвать срабатывание радиовзрывателя. Дождаться прибытия представителей правоохранительных органов и указать место нахождения подозрительного предмета. </a:t>
            </a:r>
          </a:p>
          <a:p>
            <a:pPr indent="360000" algn="just"/>
            <a:r>
              <a:rPr lang="ru-RU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Обезвреживание взрывоопасного предмета на месте его обнаружения производится только специалистами МВД, ФСБ, МЧС.</a:t>
            </a:r>
          </a:p>
        </p:txBody>
      </p:sp>
    </p:spTree>
    <p:extLst>
      <p:ext uri="{BB962C8B-B14F-4D97-AF65-F5344CB8AC3E}">
        <p14:creationId xmlns:p14="http://schemas.microsoft.com/office/powerpoint/2010/main" val="149428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0">
        <p14:prism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Поведение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пострадавших</a:t>
            </a:r>
          </a:p>
          <a:p>
            <a:pPr algn="ctr"/>
            <a:endParaRPr lang="ru-RU" sz="600" b="1" dirty="0">
              <a:solidFill>
                <a:srgbClr val="FF0000"/>
              </a:solidFill>
            </a:endParaRPr>
          </a:p>
          <a:p>
            <a:pPr indent="360000"/>
            <a:r>
              <a:rPr lang="ru-RU" sz="2000" b="1" dirty="0">
                <a:solidFill>
                  <a:srgbClr val="FF00FF"/>
                </a:solidFill>
              </a:rPr>
              <a:t>Если вы ранены</a:t>
            </a:r>
            <a:r>
              <a:rPr lang="ru-RU" sz="2000" dirty="0"/>
              <a:t> </a:t>
            </a:r>
          </a:p>
          <a:p>
            <a:pPr indent="360000"/>
            <a:r>
              <a:rPr lang="ru-RU" b="1" dirty="0">
                <a:solidFill>
                  <a:srgbClr val="92D050"/>
                </a:solidFill>
              </a:rPr>
              <a:t>Постарайтесь сами себе перевязать рану платком, полотенцем, шарфом, куском ткани. Остановите кровотечение прижатием вены к костному выступу или наложите давящую повязку, используя для этого ремень, платок, косынку, полосу прочной ткани. Окажите помощь тому, кто рядом, но в более тяжелом положении. </a:t>
            </a:r>
          </a:p>
          <a:p>
            <a:pPr indent="360000"/>
            <a:r>
              <a:rPr lang="ru-RU" sz="2000" b="1" dirty="0">
                <a:solidFill>
                  <a:srgbClr val="FF00FF"/>
                </a:solidFill>
              </a:rPr>
              <a:t>Если вы задыхаетесь </a:t>
            </a:r>
          </a:p>
          <a:p>
            <a:pPr indent="360000"/>
            <a:r>
              <a:rPr lang="ru-RU" b="1" dirty="0">
                <a:solidFill>
                  <a:srgbClr val="FFC000"/>
                </a:solidFill>
              </a:rPr>
              <a:t>Наденьте влажную ватно-марлевую повязку. Защитите органы дыхания мокрым полотенцем, платком, шарфом, другой тканью. При запахе газа раскройте окна, не пользуйтесь зажигательными принадлежностями (спички, зажигалки и др.), не включайте электрические приборы и освещение. </a:t>
            </a:r>
          </a:p>
          <a:p>
            <a:pPr indent="360000"/>
            <a:r>
              <a:rPr lang="ru-RU" sz="2000" b="1" dirty="0">
                <a:solidFill>
                  <a:srgbClr val="FF00FF"/>
                </a:solidFill>
              </a:rPr>
              <a:t>Если вас завалило </a:t>
            </a:r>
          </a:p>
          <a:p>
            <a:pPr indent="360000"/>
            <a:r>
              <a:rPr lang="ru-RU" b="1" dirty="0">
                <a:solidFill>
                  <a:srgbClr val="B6F0F0"/>
                </a:solidFill>
              </a:rPr>
              <a:t>Обуздайте первый страх, не падайте духом. Осмотритесь - нет ли поблизости пустот. Уточните, откуда поступает воздух. Постарайтесь подать сигнал рукой, палкой, голосом, стуком. Лучше это делать, когда услышите голоса людей, лай собак. </a:t>
            </a:r>
          </a:p>
          <a:p>
            <a:pPr indent="360000"/>
            <a:r>
              <a:rPr lang="ru-RU" b="1" dirty="0">
                <a:solidFill>
                  <a:srgbClr val="B6F0F0"/>
                </a:solidFill>
              </a:rPr>
              <a:t>Как только машины и механизмы прекратят работу и наступит тишина, значит объявлена "минута молчания". В это время спасатели с приборами и собаками ведут усиленную разведку. Используйте это - привлеките их внимание любым способом. Вас обнаружат по стону, крику и даже по дыханию. </a:t>
            </a:r>
          </a:p>
        </p:txBody>
      </p:sp>
    </p:spTree>
    <p:extLst>
      <p:ext uri="{BB962C8B-B14F-4D97-AF65-F5344CB8AC3E}">
        <p14:creationId xmlns:p14="http://schemas.microsoft.com/office/powerpoint/2010/main" val="334185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0">
        <p14:ripple/>
      </p:transition>
    </mc:Choice>
    <mc:Fallback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рий\Pictures\Logitech Webcam\Изображения\Для Пауэр поинта\futuristic_powerpoint_backgroun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700" cy="68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7999" y="404664"/>
            <a:ext cx="3248005" cy="584775"/>
          </a:xfrm>
          <a:prstGeom prst="rect">
            <a:avLst/>
          </a:prstGeom>
          <a:effectLst>
            <a:outerShdw blurRad="50800" dist="635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ЦЕЛИ УРОКА: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0416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Дать понятие: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1.Терроризм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Виды терроризма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Цели терроризма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Ознакомить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учащихся с основными нормативно-правовыми документами по борьбе с терроризмом в Российской Федерации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Рассмотреть предупредительно-защитные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меры.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Довести: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обязанности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должностных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лиц;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действия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населения при угрозе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теракта.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Рассмотреть возможные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места установки взрывных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устройств,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ризнаки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наличия взрывчатых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устройств.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Что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делать при обнаружении взрывчатого устройства. Поведение пострадавших.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Вспомнить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наиболее крупные террористические акты, совершенные на территории Российской Федерации.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Довести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студентам телефоны экстренного реагирован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ия.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5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20000">
        <p14:glitter pattern="hexagon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Если вас захватили в заложники </a:t>
            </a:r>
          </a:p>
          <a:p>
            <a:pPr indent="360000" algn="just"/>
            <a:r>
              <a:rPr lang="ru-RU" sz="2000" b="1" dirty="0">
                <a:solidFill>
                  <a:srgbClr val="FF00FF"/>
                </a:solidFill>
              </a:rPr>
              <a:t>Основные правила поведения</a:t>
            </a:r>
            <a:r>
              <a:rPr lang="ru-RU" sz="2000" b="1" dirty="0" smtClean="0">
                <a:solidFill>
                  <a:srgbClr val="FF00FF"/>
                </a:solidFill>
              </a:rPr>
              <a:t>:</a:t>
            </a:r>
          </a:p>
          <a:p>
            <a:pPr indent="360000" algn="just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Возьмите себя в руки, успокойтесь, не паникуйте. Разговаривайте спокойным голосом. Подготовьтесь физически и морально к возможному суровому испытанию. Не выказывайте ненависть и пренебрежение к похитителям. 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indent="360000" algn="just"/>
            <a:r>
              <a:rPr lang="ru-RU" b="1" i="1" dirty="0" smtClean="0">
                <a:solidFill>
                  <a:srgbClr val="FFFF00"/>
                </a:solidFill>
              </a:rPr>
              <a:t>С </a:t>
            </a:r>
            <a:r>
              <a:rPr lang="ru-RU" b="1" i="1" dirty="0">
                <a:solidFill>
                  <a:srgbClr val="FFFF00"/>
                </a:solidFill>
              </a:rPr>
              <a:t>самого начала (особенно в первый час) выполняйте все указания бандитов. Не привлекайте внимания террористов своим поведением, не оказывайте активного сопротивления. Это может усугубить ваше положение. 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indent="360000" algn="just"/>
            <a:r>
              <a:rPr lang="ru-RU" b="1" i="1" dirty="0" smtClean="0">
                <a:solidFill>
                  <a:srgbClr val="FFFF00"/>
                </a:solidFill>
              </a:rPr>
              <a:t>Не </a:t>
            </a:r>
            <a:r>
              <a:rPr lang="ru-RU" b="1" i="1" dirty="0">
                <a:solidFill>
                  <a:srgbClr val="FFFF00"/>
                </a:solidFill>
              </a:rPr>
              <a:t>пытайтесь бежать, если нет полной уверенности в успехе побега. Заявите о своем плохом самочувствии. Запомните как можно больше информации о террористах (количество, вооружение, как выглядят, особенности внешности, телосложения, акцента, тематику разговора, темперамент, манеру поведения). Постарайтесь определить место своего нахождения (заточения). </a:t>
            </a:r>
            <a:endParaRPr lang="ru-RU" b="1" i="1" dirty="0" smtClean="0">
              <a:solidFill>
                <a:srgbClr val="FFFF00"/>
              </a:solidFill>
            </a:endParaRPr>
          </a:p>
          <a:p>
            <a:pPr indent="360000" algn="just"/>
            <a:r>
              <a:rPr lang="ru-RU" b="1" i="1" dirty="0" smtClean="0">
                <a:solidFill>
                  <a:srgbClr val="FFFF00"/>
                </a:solidFill>
              </a:rPr>
              <a:t>Сохраняйте </a:t>
            </a:r>
            <a:r>
              <a:rPr lang="ru-RU" b="1" i="1" dirty="0">
                <a:solidFill>
                  <a:srgbClr val="FFFF00"/>
                </a:solidFill>
              </a:rPr>
              <a:t>умственную и физическую активность. Помните, правоохранительные органы делают все, чтобы вас вызволить. Не пренебрегайте пищей. Это может сохранить силы и здоровье. Расположитесь подальше от окон, дверей и самих террористов. Это необходимо для обеспечения вашей безопасности в случае штурма помещения, стрельбы снайперов на поражение преступников. При штурме здания ложитесь на пол лицом вниз, сложив руки на затылке. После освобождения не делайте скоропалительных заявлений. </a:t>
            </a:r>
          </a:p>
        </p:txBody>
      </p:sp>
    </p:spTree>
    <p:extLst>
      <p:ext uri="{BB962C8B-B14F-4D97-AF65-F5344CB8AC3E}">
        <p14:creationId xmlns:p14="http://schemas.microsoft.com/office/powerpoint/2010/main" val="322569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40000">
        <p14:honeycomb/>
      </p:transition>
    </mc:Choice>
    <mc:Fallback>
      <p:transition spd="slow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2845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Обязанности должностных лиц при возникновении угрозы террористического </a:t>
            </a:r>
            <a:r>
              <a:rPr lang="ru-RU" sz="2800" b="1" dirty="0" smtClean="0">
                <a:solidFill>
                  <a:srgbClr val="FF0000"/>
                </a:solidFill>
              </a:rPr>
              <a:t>акта</a:t>
            </a:r>
          </a:p>
          <a:p>
            <a:pPr algn="ctr"/>
            <a:endParaRPr lang="ru-RU" b="1" dirty="0"/>
          </a:p>
          <a:p>
            <a:pPr indent="360000" algn="just"/>
            <a:r>
              <a:rPr lang="ru-RU" sz="2000" b="1" dirty="0">
                <a:solidFill>
                  <a:srgbClr val="00B0F0"/>
                </a:solidFill>
              </a:rPr>
              <a:t>Срочно проверить готовность средств оповещения. Проинформировать население о возникновении ЧС. Уточнить план эвакуации рабочих и служащих (жителей дома) на случай ЧС. Проверить места парковки автомобилей (нет ли чужих, подозрительных, бесхозных). Удалить контейнеры для мусора от зданий и сооружений. Организовать дополнительную охрану предприятий, учреждений, организаций, дежурство жителей. </a:t>
            </a:r>
          </a:p>
          <a:p>
            <a:pPr indent="360000" algn="just"/>
            <a:r>
              <a:rPr lang="ru-RU" sz="2000" b="1" dirty="0">
                <a:solidFill>
                  <a:srgbClr val="00B0F0"/>
                </a:solidFill>
              </a:rPr>
              <a:t>При совершении террористического акта немедленно проинформировать дежурные службы МВД, ФСБ, МЧС. Принять меры по спасению пострадавших, оказанию первой медицинской помощи. Не допускать посторонних к месту ЧС. Организовать встречу работников милиции, ФСБ, пожарной охраны, "Скорой помощи", спасательных подразделений МЧС. </a:t>
            </a:r>
          </a:p>
        </p:txBody>
      </p:sp>
    </p:spTree>
    <p:extLst>
      <p:ext uri="{BB962C8B-B14F-4D97-AF65-F5344CB8AC3E}">
        <p14:creationId xmlns:p14="http://schemas.microsoft.com/office/powerpoint/2010/main" val="151673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0">
        <p14:vortex dir="d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81146"/>
              </p:ext>
            </p:extLst>
          </p:nvPr>
        </p:nvGraphicFramePr>
        <p:xfrm>
          <a:off x="1" y="2010088"/>
          <a:ext cx="9122862" cy="48479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06250"/>
                <a:gridCol w="3816612"/>
              </a:tblGrid>
              <a:tr h="16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СЛУЖБЫ ЭКСТРЕННОГО ВЫЗОВА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ТЕЛЕФОН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Единая дежурно-диспетчерская служба (ЕДДС)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01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Милиция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02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Скорая помощь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03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Аварийная газовая служба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04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237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Оперативный дежурный управления ГО и ЧС города (района)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Управление ГО и ЧС города (района)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237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Оперативный дежурный МЧС края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(8-8652) 24-52-26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237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Главное Управление ГО и ЧС края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(8-8652) 24-52-26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Служба спасения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 (8652): 34-29-83, 01, 010-для сотовых телефонов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Оперативный дежурный ФСБ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94-04-40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Дежурный Военного Комиссариата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СПРАВОЧНЫЕ СЛУЖБЫ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Автовокзала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Железнодорожного вокзала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Стол находок документов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О забытых вещах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ТЕЛЕФОНЫ ДОВЕРИЯ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Экстренной и психологической помощи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Жалобы на противоправные действия ГИБДД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237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Жалобы на противоправные действия сотрудников милиции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Телефон доверия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СПРАВОЧНЫЕ СЛУЖБЫ ГТС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Информация о телефонах в других городах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007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Прием телеграмм по телефону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Справочная служба ГТС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09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Справочная служба междугородной ТЛФ связи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07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  <a:tr h="162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Справочная служба международной ТЛФ связи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8190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53" marR="55953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2480" y="1051362"/>
            <a:ext cx="87322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1247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причину вызова (возгорание, нападение, взрыв, угроза взрыва, несчастный случай, запах газа и т.п.);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1247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точный адрес (улица, № дома и квартиры, этаж, подъезд, код);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1247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свою фамилию и номер телефона;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15900" algn="l"/>
                <a:tab pos="1247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запишите фамилию (№) дежурного или другого лица, принявшего Ваш вызов.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12477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388" y="116632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1247775" algn="l"/>
              </a:tabLst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КУДА ОБРАЩАТЬСЯ В СЛУЧАЕ ЧРЕЗВЫЧАЙНЫХ СИТУАЦИЙ.</a:t>
            </a:r>
            <a:endParaRPr lang="ru-RU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247775" algn="l"/>
              </a:tabLst>
            </a:pPr>
            <a:r>
              <a:rPr lang="ru-RU" sz="1600" b="1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МЕСТНЫЕ ТЕЛЕФОНЫ</a:t>
            </a:r>
            <a:endParaRPr lang="ru-RU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247775" algn="l"/>
              </a:tabLst>
            </a:pPr>
            <a:r>
              <a:rPr lang="ru-RU" sz="1400" b="1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(эту памятку должен иметь каждый гражданин)</a:t>
            </a:r>
            <a:endParaRPr lang="ru-RU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1247775" algn="l"/>
              </a:tabLst>
            </a:pPr>
            <a:r>
              <a:rPr lang="ru-RU" sz="1400" b="1" dirty="0">
                <a:solidFill>
                  <a:srgbClr val="FFFF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экстренном вызове помощи по телефону сообщите кратко следующие данные:</a:t>
            </a:r>
            <a:endParaRPr lang="ru-RU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0">
        <p14:vortex dir="r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3324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b="1" dirty="0" err="1" smtClean="0"/>
              <a:t>Антонян</a:t>
            </a:r>
            <a:r>
              <a:rPr lang="ru-RU" sz="1400" b="1" dirty="0" smtClean="0"/>
              <a:t> </a:t>
            </a:r>
            <a:r>
              <a:rPr lang="ru-RU" sz="1400" b="1" dirty="0"/>
              <a:t>Ю.М., </a:t>
            </a:r>
            <a:r>
              <a:rPr lang="ru-RU" sz="1400" b="1" dirty="0" err="1"/>
              <a:t>Белокуров</a:t>
            </a:r>
            <a:r>
              <a:rPr lang="ru-RU" sz="1400" b="1" dirty="0"/>
              <a:t> Г.И., Боковиков А.К. Природа </a:t>
            </a:r>
            <a:r>
              <a:rPr lang="ru-RU" sz="1400" b="1" dirty="0" err="1"/>
              <a:t>этнорелигиозного</a:t>
            </a:r>
            <a:r>
              <a:rPr lang="ru-RU" sz="1400" b="1" dirty="0"/>
              <a:t> терроризма./ Под ред. Ю.М. </a:t>
            </a:r>
            <a:r>
              <a:rPr lang="ru-RU" sz="1400" b="1" dirty="0" err="1"/>
              <a:t>Антоняна</a:t>
            </a:r>
            <a:r>
              <a:rPr lang="ru-RU" sz="1400" b="1" dirty="0"/>
              <a:t>. – М.: Аспект-Пресс, 2008. </a:t>
            </a:r>
          </a:p>
          <a:p>
            <a:r>
              <a:rPr lang="ru-RU" sz="1400" b="1" dirty="0" smtClean="0"/>
              <a:t>2. Вольхин </a:t>
            </a:r>
            <a:r>
              <a:rPr lang="ru-RU" sz="1400" b="1" dirty="0"/>
              <a:t>С.Н., Ляшко В.Г., Снегирев А.В., Щербаков В.А. Основы защиты от терроризма. – М.: Дрофа, 2007. </a:t>
            </a:r>
          </a:p>
          <a:p>
            <a:r>
              <a:rPr lang="ru-RU" sz="1400" b="1" dirty="0" smtClean="0"/>
              <a:t>3. </a:t>
            </a:r>
            <a:r>
              <a:rPr lang="ru-RU" sz="1400" b="1" dirty="0" err="1" smtClean="0"/>
              <a:t>Джабаев</a:t>
            </a:r>
            <a:r>
              <a:rPr lang="ru-RU" sz="1400" b="1" dirty="0" smtClean="0"/>
              <a:t> </a:t>
            </a:r>
            <a:r>
              <a:rPr lang="ru-RU" sz="1400" b="1" dirty="0"/>
              <a:t>Б. Найден лагерь по подготовке смертниц//  http://www.utro.ru/articles/20030228013714130180.shtml</a:t>
            </a:r>
          </a:p>
          <a:p>
            <a:r>
              <a:rPr lang="ru-RU" sz="1400" b="1" dirty="0" smtClean="0"/>
              <a:t>4. Журавель </a:t>
            </a:r>
            <a:r>
              <a:rPr lang="ru-RU" sz="1400" b="1" dirty="0"/>
              <a:t>В.П., Шевченко В.Г. О терроризме, </a:t>
            </a:r>
            <a:r>
              <a:rPr lang="ru-RU" sz="1400" b="1" dirty="0" err="1"/>
              <a:t>террорологии</a:t>
            </a:r>
            <a:r>
              <a:rPr lang="ru-RU" sz="1400" b="1" dirty="0"/>
              <a:t> и </a:t>
            </a:r>
            <a:r>
              <a:rPr lang="ru-RU" sz="1400" b="1" dirty="0" err="1"/>
              <a:t>антитеррори-стической</a:t>
            </a:r>
            <a:r>
              <a:rPr lang="ru-RU" sz="1400" b="1" dirty="0"/>
              <a:t> деятельности. Энциклопедический словарь. – Изд-во «ТОМ», 2007.</a:t>
            </a:r>
          </a:p>
          <a:p>
            <a:r>
              <a:rPr lang="ru-RU" sz="1400" b="1" dirty="0" smtClean="0"/>
              <a:t>5. </a:t>
            </a:r>
            <a:r>
              <a:rPr lang="ru-RU" sz="1400" b="1" dirty="0" err="1" smtClean="0"/>
              <a:t>Кредов</a:t>
            </a:r>
            <a:r>
              <a:rPr lang="ru-RU" sz="1400" b="1" dirty="0" smtClean="0"/>
              <a:t> </a:t>
            </a:r>
            <a:r>
              <a:rPr lang="ru-RU" sz="1400" b="1" dirty="0"/>
              <a:t>С., Шаров А. Смертниц взорвали? // Российская газета. 2003. 8 июля.</a:t>
            </a:r>
          </a:p>
          <a:p>
            <a:r>
              <a:rPr lang="ru-RU" sz="1400" b="1" dirty="0" smtClean="0"/>
              <a:t>6. Концепция </a:t>
            </a:r>
            <a:r>
              <a:rPr lang="ru-RU" sz="1400" b="1" dirty="0"/>
              <a:t>национальной безопасности Российской Федерации (в ред. Указа Президента Российской Федерации №24 от 10 января 2000 г.) // Собрание за-</a:t>
            </a:r>
            <a:r>
              <a:rPr lang="ru-RU" sz="1400" b="1" dirty="0" err="1"/>
              <a:t>конодательства</a:t>
            </a:r>
            <a:r>
              <a:rPr lang="ru-RU" sz="1400" b="1" dirty="0"/>
              <a:t> Российской Федерации. 2000. №2. </a:t>
            </a:r>
          </a:p>
          <a:p>
            <a:r>
              <a:rPr lang="ru-RU" sz="1400" b="1" dirty="0" smtClean="0"/>
              <a:t>7. </a:t>
            </a:r>
            <a:r>
              <a:rPr lang="ru-RU" sz="1400" b="1" dirty="0" err="1" smtClean="0"/>
              <a:t>Крозье</a:t>
            </a:r>
            <a:r>
              <a:rPr lang="ru-RU" sz="1400" b="1" dirty="0" smtClean="0"/>
              <a:t> </a:t>
            </a:r>
            <a:r>
              <a:rPr lang="ru-RU" sz="1400" b="1" dirty="0"/>
              <a:t>М. Основные тенденции современных сложных обществ// Социология. Хрестоматия. Сост. Ю.Г. Волков, И.В. Мостовая. – М.: </a:t>
            </a:r>
            <a:r>
              <a:rPr lang="ru-RU" sz="1400" b="1" dirty="0" err="1"/>
              <a:t>Гардарики</a:t>
            </a:r>
            <a:r>
              <a:rPr lang="ru-RU" sz="1400" b="1" dirty="0"/>
              <a:t>, 2003. – С. 124-129.</a:t>
            </a:r>
          </a:p>
          <a:p>
            <a:r>
              <a:rPr lang="ru-RU" sz="1400" b="1" dirty="0" smtClean="0"/>
              <a:t>8. </a:t>
            </a:r>
            <a:r>
              <a:rPr lang="ru-RU" sz="1400" b="1" dirty="0" err="1" smtClean="0"/>
              <a:t>Латчук</a:t>
            </a:r>
            <a:r>
              <a:rPr lang="ru-RU" sz="1400" b="1" dirty="0" smtClean="0"/>
              <a:t> </a:t>
            </a:r>
            <a:r>
              <a:rPr lang="ru-RU" sz="1400" b="1" dirty="0"/>
              <a:t>В.Н., Миронов С.К.  Основы безопасности жизнедеятельности. </a:t>
            </a:r>
            <a:r>
              <a:rPr lang="ru-RU" sz="1400" b="1" dirty="0" err="1"/>
              <a:t>Терро-ризм</a:t>
            </a:r>
            <a:r>
              <a:rPr lang="ru-RU" sz="1400" b="1" dirty="0"/>
              <a:t> и безопасность человека. 5-11 классы. – М.: Дрофа, 2005. </a:t>
            </a:r>
          </a:p>
          <a:p>
            <a:r>
              <a:rPr lang="ru-RU" sz="1400" b="1" dirty="0" smtClean="0"/>
              <a:t>9. </a:t>
            </a:r>
            <a:r>
              <a:rPr lang="ru-RU" sz="1400" b="1" dirty="0" err="1" smtClean="0"/>
              <a:t>Макнаб</a:t>
            </a:r>
            <a:r>
              <a:rPr lang="ru-RU" sz="1400" b="1" dirty="0" smtClean="0"/>
              <a:t> </a:t>
            </a:r>
            <a:r>
              <a:rPr lang="ru-RU" sz="1400" b="1" dirty="0"/>
              <a:t>К., </a:t>
            </a:r>
            <a:r>
              <a:rPr lang="ru-RU" sz="1400" b="1" dirty="0" err="1"/>
              <a:t>Рэбайгер</a:t>
            </a:r>
            <a:r>
              <a:rPr lang="ru-RU" sz="1400" b="1" dirty="0"/>
              <a:t> Д. Выживание в городе. – </a:t>
            </a:r>
            <a:r>
              <a:rPr lang="ru-RU" sz="1400" b="1" dirty="0" err="1"/>
              <a:t>Фаир</a:t>
            </a:r>
            <a:r>
              <a:rPr lang="ru-RU" sz="1400" b="1" dirty="0"/>
              <a:t>-Пресс, 2004.</a:t>
            </a:r>
          </a:p>
          <a:p>
            <a:r>
              <a:rPr lang="ru-RU" sz="1400" b="1" dirty="0" smtClean="0"/>
              <a:t>10. Ольшанский </a:t>
            </a:r>
            <a:r>
              <a:rPr lang="ru-RU" sz="1400" b="1" dirty="0"/>
              <a:t>Д. В. Психология терроризма. – М., 2002.</a:t>
            </a:r>
          </a:p>
          <a:p>
            <a:r>
              <a:rPr lang="ru-RU" sz="1400" b="1" dirty="0" smtClean="0"/>
              <a:t>11. Организационно-правовые </a:t>
            </a:r>
            <a:r>
              <a:rPr lang="ru-RU" sz="1400" b="1" dirty="0"/>
              <a:t>вопросы борьбы с терроризмом. Сост. В.Л. Шульц. – М.: Наука, 2006.</a:t>
            </a:r>
          </a:p>
          <a:p>
            <a:r>
              <a:rPr lang="ru-RU" sz="1400" b="1" dirty="0" smtClean="0"/>
              <a:t>12. Петров </a:t>
            </a:r>
            <a:r>
              <a:rPr lang="ru-RU" sz="1400" b="1" dirty="0"/>
              <a:t>В.В. Основы выживания и безопасности в городе. – </a:t>
            </a:r>
            <a:r>
              <a:rPr lang="ru-RU" sz="1400" b="1" dirty="0" err="1"/>
              <a:t>Харвест</a:t>
            </a:r>
            <a:r>
              <a:rPr lang="ru-RU" sz="1400" b="1" dirty="0"/>
              <a:t>, 2005.</a:t>
            </a:r>
          </a:p>
          <a:p>
            <a:r>
              <a:rPr lang="ru-RU" sz="1400" b="1" dirty="0" smtClean="0"/>
              <a:t>13. Петров </a:t>
            </a:r>
            <a:r>
              <a:rPr lang="ru-RU" sz="1400" b="1" dirty="0"/>
              <a:t>С.В. Обеспечение безопасности образовательного учреждения. – М.: НЦ ЭНАС, 2006.</a:t>
            </a:r>
          </a:p>
          <a:p>
            <a:r>
              <a:rPr lang="ru-RU" sz="1400" b="1" dirty="0" smtClean="0"/>
              <a:t>14. </a:t>
            </a:r>
            <a:r>
              <a:rPr lang="ru-RU" sz="1400" b="1" dirty="0" err="1" smtClean="0"/>
              <a:t>Почебут</a:t>
            </a:r>
            <a:r>
              <a:rPr lang="ru-RU" sz="1400" b="1" dirty="0" smtClean="0"/>
              <a:t>  </a:t>
            </a:r>
            <a:r>
              <a:rPr lang="ru-RU" sz="1400" b="1" dirty="0"/>
              <a:t>Л.Г. Социальная психология толпы. - СПб, 2004.</a:t>
            </a:r>
          </a:p>
          <a:p>
            <a:r>
              <a:rPr lang="ru-RU" sz="1400" b="1" dirty="0" smtClean="0"/>
              <a:t>15. Терроризм</a:t>
            </a:r>
            <a:r>
              <a:rPr lang="ru-RU" sz="1400" b="1" dirty="0"/>
              <a:t>. Правовые аспекты противодействия. Нормативные и </a:t>
            </a:r>
            <a:r>
              <a:rPr lang="ru-RU" sz="1400" b="1" dirty="0" err="1"/>
              <a:t>международ-ные</a:t>
            </a:r>
            <a:r>
              <a:rPr lang="ru-RU" sz="1400" b="1" dirty="0"/>
              <a:t> правовые акты с комментариями. Под ред. И.Л. </a:t>
            </a:r>
            <a:r>
              <a:rPr lang="ru-RU" sz="1400" b="1" dirty="0" err="1"/>
              <a:t>Трунова</a:t>
            </a:r>
            <a:r>
              <a:rPr lang="ru-RU" sz="1400" b="1" dirty="0"/>
              <a:t>. – М.: ЭКСМО, 2006.</a:t>
            </a:r>
          </a:p>
          <a:p>
            <a:r>
              <a:rPr lang="ru-RU" sz="1400" b="1" dirty="0" smtClean="0"/>
              <a:t>16. Терроризм </a:t>
            </a:r>
            <a:r>
              <a:rPr lang="ru-RU" sz="1400" b="1" dirty="0"/>
              <a:t>и религия. Сост. Л.В. </a:t>
            </a:r>
            <a:r>
              <a:rPr lang="ru-RU" sz="1400" b="1" dirty="0" err="1"/>
              <a:t>Брятова</a:t>
            </a:r>
            <a:r>
              <a:rPr lang="ru-RU" sz="1400" b="1" dirty="0"/>
              <a:t>. – М.: Наука, 2005.  </a:t>
            </a:r>
          </a:p>
          <a:p>
            <a:r>
              <a:rPr lang="ru-RU" sz="1400" b="1" dirty="0" smtClean="0"/>
              <a:t>17. Томпсон </a:t>
            </a:r>
            <a:r>
              <a:rPr lang="ru-RU" sz="1400" b="1" dirty="0"/>
              <a:t>Л. Антитеррор. Руководство по освобождению заложников. - </a:t>
            </a:r>
            <a:r>
              <a:rPr lang="ru-RU" sz="1400" b="1" dirty="0" err="1"/>
              <a:t>Фаир</a:t>
            </a:r>
            <a:r>
              <a:rPr lang="ru-RU" sz="1400" b="1" dirty="0"/>
              <a:t>-Пресс, 2005.</a:t>
            </a:r>
          </a:p>
          <a:p>
            <a:r>
              <a:rPr lang="ru-RU" sz="1400" b="1" dirty="0" smtClean="0"/>
              <a:t>18. Уголовный </a:t>
            </a:r>
            <a:r>
              <a:rPr lang="ru-RU" sz="1400" b="1" dirty="0"/>
              <a:t>кодекс Российской Федерации. Принят Государственной Думой 24 мая 1996 года. Одобрен Советом Федерации 5 июня 1996 года. </a:t>
            </a:r>
          </a:p>
          <a:p>
            <a:r>
              <a:rPr lang="ru-RU" sz="1400" b="1" dirty="0" smtClean="0"/>
              <a:t>19. Федеральный </a:t>
            </a:r>
            <a:r>
              <a:rPr lang="ru-RU" sz="1400" b="1" dirty="0"/>
              <a:t>закон от 6 марта 2006 г. № 35-ФЗ "О противодействии </a:t>
            </a:r>
            <a:r>
              <a:rPr lang="ru-RU" sz="1400" b="1" dirty="0" err="1"/>
              <a:t>терро-ризму</a:t>
            </a:r>
            <a:r>
              <a:rPr lang="ru-RU" sz="1400" b="1" dirty="0"/>
              <a:t>" (с изменениями от 27 июля 2006 г.). Принят Государственной Думой 26 февраля 2006 года. Одобрен Советом Федерации 1 марта 2006 года.</a:t>
            </a:r>
          </a:p>
          <a:p>
            <a:r>
              <a:rPr lang="ru-RU" sz="1400" b="1" dirty="0" smtClean="0"/>
              <a:t>20. http</a:t>
            </a:r>
            <a:r>
              <a:rPr lang="ru-RU" sz="1400" b="1" dirty="0"/>
              <a:t>://ru.wikipedia.org/wiki/%D0%A2%D0%B5%D1%80%D1%80%D0%BE%D1%80%D0%B8%D0%B7%D0%BC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38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Литература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233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F0"/>
                </a:solidFill>
                <a:latin typeface="Monotype Corsiva" pitchFamily="66" charset="0"/>
              </a:rPr>
              <a:t>Источники</a:t>
            </a: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46" y="83671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defRPr/>
            </a:pPr>
            <a:r>
              <a:rPr lang="en-US" sz="2000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en-US" sz="2000" dirty="0">
                <a:solidFill>
                  <a:srgbClr val="00B0F0"/>
                </a:solidFill>
                <a:hlinkClick r:id="rId2"/>
              </a:rPr>
              <a:t>://ru.wikipedia.org/wiki/%D2%E5%F0%F0%EE%F0%E8%F1%F2%FB</a:t>
            </a:r>
            <a:r>
              <a:rPr lang="ru-RU" sz="2000" dirty="0">
                <a:solidFill>
                  <a:srgbClr val="00B0F0"/>
                </a:solidFill>
                <a:hlinkClick r:id="rId2"/>
              </a:rPr>
              <a:t> </a:t>
            </a:r>
            <a:r>
              <a:rPr lang="ru-RU" sz="2000" dirty="0">
                <a:solidFill>
                  <a:srgbClr val="00B0F0"/>
                </a:solidFill>
              </a:rPr>
              <a:t> – </a:t>
            </a:r>
            <a:r>
              <a:rPr lang="en-US" sz="2000" dirty="0">
                <a:solidFill>
                  <a:srgbClr val="00B0F0"/>
                </a:solidFill>
              </a:rPr>
              <a:t>Wiki</a:t>
            </a:r>
            <a:r>
              <a:rPr lang="ru-RU" sz="2000" dirty="0">
                <a:solidFill>
                  <a:srgbClr val="00B0F0"/>
                </a:solidFill>
              </a:rPr>
              <a:t>-энциклопедия.</a:t>
            </a:r>
          </a:p>
          <a:p>
            <a:pPr marL="179388" indent="-179388">
              <a:defRPr/>
            </a:pPr>
            <a:r>
              <a:rPr lang="en-US" sz="2000" dirty="0">
                <a:solidFill>
                  <a:srgbClr val="00B0F0"/>
                </a:solidFill>
                <a:hlinkClick r:id="rId3"/>
              </a:rPr>
              <a:t>http://archive.russia-today.ru/2001/no_20/20_topic_1.htm</a:t>
            </a:r>
            <a:r>
              <a:rPr lang="ru-RU" sz="2000" dirty="0">
                <a:solidFill>
                  <a:srgbClr val="00B0F0"/>
                </a:solidFill>
              </a:rPr>
              <a:t> - статья о терроризме</a:t>
            </a:r>
          </a:p>
          <a:p>
            <a:pPr marL="179388" indent="-179388">
              <a:defRPr/>
            </a:pPr>
            <a:r>
              <a:rPr lang="en-US" sz="2000" dirty="0">
                <a:solidFill>
                  <a:srgbClr val="00B0F0"/>
                </a:solidFill>
                <a:hlinkClick r:id="rId2"/>
              </a:rPr>
              <a:t>http://slovari.yandex.ru/~%D0%BA%D0%BD%D0%B8%D0%B3%D0%B8/%D0%A2%D0%B5%D1%80%D1%80%D0%BE%D1%80%D0%B8%D0%B7%D0%BC%20%D0%B8%20%D1%82%D0%B5%D1%80%D1%80%D0%BE%D1%80%D0%B8%D1%81%D1%82%D1%8B/%D0%9F%D0%BE%D0%BD%D1%8F%D1%82%D0%B8%D0%B5%20%D1%82%D0%B5%D1%80%D1%80%D0%BE%D1%80%D0%B8%D0%B7%D0%BC%D0%B0/</a:t>
            </a:r>
            <a:r>
              <a:rPr lang="ru-RU" sz="2000" dirty="0">
                <a:solidFill>
                  <a:srgbClr val="00B0F0"/>
                </a:solidFill>
              </a:rPr>
              <a:t> - Яндекс-словари</a:t>
            </a:r>
            <a:endParaRPr lang="ru-RU" sz="2000" dirty="0">
              <a:solidFill>
                <a:srgbClr val="00B0F0"/>
              </a:solidFill>
              <a:hlinkClick r:id="rId2"/>
            </a:endParaRPr>
          </a:p>
          <a:p>
            <a:pPr marL="179388" indent="-179388">
              <a:defRPr/>
            </a:pPr>
            <a:r>
              <a:rPr lang="en-US" sz="2000" dirty="0">
                <a:solidFill>
                  <a:srgbClr val="00B0F0"/>
                </a:solidFill>
                <a:hlinkClick r:id="rId2"/>
              </a:rPr>
              <a:t>www.emgli.ru/terror.ppt</a:t>
            </a:r>
            <a:r>
              <a:rPr lang="ru-RU" sz="2000" dirty="0">
                <a:solidFill>
                  <a:srgbClr val="00B0F0"/>
                </a:solidFill>
                <a:hlinkClick r:id="rId2"/>
              </a:rPr>
              <a:t> </a:t>
            </a:r>
            <a:r>
              <a:rPr lang="ru-RU" sz="2000" dirty="0">
                <a:solidFill>
                  <a:srgbClr val="00B0F0"/>
                </a:solidFill>
              </a:rPr>
              <a:t>- презентация к </a:t>
            </a:r>
            <a:r>
              <a:rPr lang="ru-RU" sz="2000" dirty="0" err="1">
                <a:solidFill>
                  <a:srgbClr val="00B0F0"/>
                </a:solidFill>
              </a:rPr>
              <a:t>кл.часу</a:t>
            </a:r>
            <a:r>
              <a:rPr lang="ru-RU" sz="2000" dirty="0">
                <a:solidFill>
                  <a:srgbClr val="00B0F0"/>
                </a:solidFill>
              </a:rPr>
              <a:t> «Терроризм - угроза личности, обществу, государству».</a:t>
            </a:r>
          </a:p>
          <a:p>
            <a:pPr marL="179388" indent="-179388">
              <a:defRPr/>
            </a:pPr>
            <a:r>
              <a:rPr lang="en-US" sz="2000" dirty="0">
                <a:solidFill>
                  <a:srgbClr val="00B0F0"/>
                </a:solidFill>
                <a:hlinkClick r:id="rId4"/>
              </a:rPr>
              <a:t>http://festival.1september.ru/articles/511722/</a:t>
            </a:r>
            <a:r>
              <a:rPr lang="ru-RU" sz="2000" dirty="0">
                <a:solidFill>
                  <a:srgbClr val="00B0F0"/>
                </a:solidFill>
              </a:rPr>
              <a:t> - разработка классного часа «Терроризм – угроза человечеству»</a:t>
            </a:r>
          </a:p>
          <a:p>
            <a:pPr marL="179388" indent="-179388">
              <a:defRPr/>
            </a:pPr>
            <a:r>
              <a:rPr lang="en-US" sz="2000" dirty="0">
                <a:solidFill>
                  <a:srgbClr val="00B0F0"/>
                </a:solidFill>
                <a:hlinkClick r:id="rId5"/>
              </a:rPr>
              <a:t>http://www.nord-ost.org/</a:t>
            </a:r>
            <a:r>
              <a:rPr lang="ru-RU" sz="2000" dirty="0">
                <a:solidFill>
                  <a:srgbClr val="00B0F0"/>
                </a:solidFill>
              </a:rPr>
              <a:t> - Мемориал погибших в Норд-осте. Книга Памяти</a:t>
            </a:r>
            <a:r>
              <a:rPr lang="ru-RU" sz="2000" dirty="0" smtClean="0">
                <a:solidFill>
                  <a:srgbClr val="00B0F0"/>
                </a:solidFill>
              </a:rPr>
              <a:t>.</a:t>
            </a:r>
          </a:p>
          <a:p>
            <a:pPr marL="179388" indent="-179388">
              <a:defRPr/>
            </a:pPr>
            <a:r>
              <a:rPr lang="en-US" sz="2000" dirty="0">
                <a:hlinkClick r:id="rId6"/>
              </a:rPr>
              <a:t>http://via-midgard.info/blogs/5379-v-moskve-vspominayut-zhertv-vzryvov-domov-na.html</a:t>
            </a:r>
            <a:r>
              <a:rPr lang="ru-RU" sz="2000" dirty="0"/>
              <a:t> - </a:t>
            </a:r>
            <a:r>
              <a:rPr lang="ru-RU" sz="2000" dirty="0">
                <a:solidFill>
                  <a:srgbClr val="00B0F0"/>
                </a:solidFill>
              </a:rPr>
              <a:t>фотографии  взрыва на улице Гурьянова в Москве</a:t>
            </a:r>
          </a:p>
          <a:p>
            <a:pPr marL="179388" indent="-179388">
              <a:defRPr/>
            </a:pP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0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ferris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84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defRPr/>
            </a:pPr>
            <a:r>
              <a:rPr lang="en-US" dirty="0">
                <a:solidFill>
                  <a:srgbClr val="00B0F0"/>
                </a:solidFill>
                <a:hlinkClick r:id="rId2"/>
              </a:rPr>
              <a:t>http://via-midgard.info/blogs/5379-v-moskve-vspominayut-zhertv-vzryvov-domov-na.html</a:t>
            </a:r>
            <a:r>
              <a:rPr lang="ru-RU" dirty="0">
                <a:solidFill>
                  <a:srgbClr val="00B0F0"/>
                </a:solidFill>
              </a:rPr>
              <a:t> - фотографии  взрыва на улице Гурьянова в Москве</a:t>
            </a:r>
          </a:p>
          <a:p>
            <a:pPr marL="179388" indent="-179388">
              <a:defRPr/>
            </a:pPr>
            <a:r>
              <a:rPr lang="en-US" dirty="0">
                <a:solidFill>
                  <a:srgbClr val="00B0F0"/>
                </a:solidFill>
                <a:hlinkClick r:id="rId3"/>
              </a:rPr>
              <a:t>http://nnm.ru/blogs/bogomir/v_moskve_vspominayut_zhertv_vzryva_doma_na_ulice_guryanova/</a:t>
            </a:r>
            <a:r>
              <a:rPr lang="ru-RU" dirty="0">
                <a:solidFill>
                  <a:srgbClr val="00B0F0"/>
                </a:solidFill>
              </a:rPr>
              <a:t> - фотографии взрывов на улице Гурьянова, Каширском шоссе, городе Волгодонске</a:t>
            </a:r>
          </a:p>
          <a:p>
            <a:pPr marL="179388" indent="-179388">
              <a:defRPr/>
            </a:pPr>
            <a:r>
              <a:rPr lang="en-US" dirty="0">
                <a:solidFill>
                  <a:srgbClr val="00B0F0"/>
                </a:solidFill>
                <a:hlinkClick r:id="rId4"/>
              </a:rPr>
              <a:t>http://www.grazuma.ru/articles/1/73/</a:t>
            </a:r>
            <a:r>
              <a:rPr lang="ru-RU" dirty="0">
                <a:solidFill>
                  <a:srgbClr val="00B0F0"/>
                </a:solidFill>
              </a:rPr>
              <a:t> - фотография, взрыв в Волгодонске</a:t>
            </a:r>
          </a:p>
          <a:p>
            <a:pPr marL="179388" indent="-179388">
              <a:defRPr/>
            </a:pPr>
            <a:r>
              <a:rPr lang="en-US" dirty="0">
                <a:solidFill>
                  <a:srgbClr val="00B0F0"/>
                </a:solidFill>
                <a:hlinkClick r:id="rId5"/>
              </a:rPr>
              <a:t>http://forumrussdom.russtv.ru/cgi-bin/frd/ikonboard.cgi?s=306714bb7424b5d58fe4ef230dd29338;act=Print;f=6;t=1324</a:t>
            </a:r>
            <a:r>
              <a:rPr lang="ru-RU" dirty="0">
                <a:solidFill>
                  <a:srgbClr val="00B0F0"/>
                </a:solidFill>
              </a:rPr>
              <a:t> – фотоматериал захват заложников в Беслане 1 сентября 2004 г.</a:t>
            </a:r>
            <a:r>
              <a:rPr lang="en-US" dirty="0">
                <a:solidFill>
                  <a:srgbClr val="00B0F0"/>
                </a:solidFill>
                <a:hlinkClick r:id="rId6"/>
              </a:rPr>
              <a:t> </a:t>
            </a:r>
            <a:endParaRPr lang="ru-RU" dirty="0">
              <a:solidFill>
                <a:srgbClr val="00B0F0"/>
              </a:solidFill>
              <a:hlinkClick r:id="rId6"/>
            </a:endParaRPr>
          </a:p>
          <a:p>
            <a:pPr marL="179388" indent="-179388">
              <a:defRPr/>
            </a:pPr>
            <a:r>
              <a:rPr lang="en-US" dirty="0">
                <a:solidFill>
                  <a:srgbClr val="00B0F0"/>
                </a:solidFill>
                <a:hlinkClick r:id="rId6"/>
              </a:rPr>
              <a:t>ttp://crazy.werd.ru/index.php?newsid=75088</a:t>
            </a:r>
            <a:r>
              <a:rPr lang="ru-RU" dirty="0">
                <a:solidFill>
                  <a:srgbClr val="00B0F0"/>
                </a:solidFill>
              </a:rPr>
              <a:t>  - фотоматериал захват заложников в Беслане 1 сентября 2004 г.</a:t>
            </a:r>
            <a:r>
              <a:rPr lang="en-US" dirty="0">
                <a:solidFill>
                  <a:srgbClr val="00B0F0"/>
                </a:solidFill>
                <a:hlinkClick r:id="rId6"/>
              </a:rPr>
              <a:t> </a:t>
            </a:r>
            <a:endParaRPr lang="ru-RU" dirty="0">
              <a:solidFill>
                <a:srgbClr val="00B0F0"/>
              </a:solidFill>
            </a:endParaRPr>
          </a:p>
          <a:p>
            <a:pPr marL="179388" indent="-179388">
              <a:defRPr/>
            </a:pPr>
            <a:r>
              <a:rPr lang="en-US" dirty="0">
                <a:solidFill>
                  <a:srgbClr val="00B0F0"/>
                </a:solidFill>
                <a:hlinkClick r:id="rId7"/>
              </a:rPr>
              <a:t>http://www.antiterror.ru/text/beslan/81992788</a:t>
            </a:r>
            <a:r>
              <a:rPr lang="ru-RU" dirty="0">
                <a:solidFill>
                  <a:srgbClr val="00B0F0"/>
                </a:solidFill>
              </a:rPr>
              <a:t> - Хроника событий в Беслане</a:t>
            </a:r>
          </a:p>
          <a:p>
            <a:pPr marL="179388" indent="-179388">
              <a:defRPr/>
            </a:pPr>
            <a:r>
              <a:rPr lang="en-US" dirty="0">
                <a:solidFill>
                  <a:srgbClr val="00B0F0"/>
                </a:solidFill>
                <a:hlinkClick r:id="rId8"/>
              </a:rPr>
              <a:t>http://visualrian.ru/lists/item/55000</a:t>
            </a:r>
            <a:r>
              <a:rPr lang="ru-RU" dirty="0">
                <a:solidFill>
                  <a:srgbClr val="00B0F0"/>
                </a:solidFill>
              </a:rPr>
              <a:t> - фотоколлекция - террористические акты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34180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ferris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08" y="0"/>
            <a:ext cx="9153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 descr="C:\Users\Валерий\Pictures\Logitech Webcam\Изображения\Для Пауэр поинта\slide0109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" y="0"/>
            <a:ext cx="9155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715" y="474345"/>
            <a:ext cx="914971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ПОНЯТИЕ «ТЕРРОРИЗМ», «ТЕРРОРИСТ», ПОЯВИЛОСЬ ВО ФРАНЦИИ В КОНЦЕ 18 ВЕКА. ТАК НАЗЫВАЛИ СЕБЯ ЯКОБИНЦЫ, ПРИЧЕМ ВСЕГДА С ПОЛОЖИТЕЛЬНЫМ ОТТЕНКОМ. ОДНАКО ВО ВРЕМЯ ВЕЛИКОЙ ФРАНЦУЗСКОЙ РЕВОЛЮЦИИ СЛОВО «ТЕРРОРИЗМ» ПРЕВРАТИЛОСЬ В СИНОНИМ ПРЕСТУПНИКА. ДО САМЫХ НЕДАВНИХ ПОР ПОНЯТИЕ «ТЕРРОРИЗМ» УЖЕ ОЗНАЧАЛО СПЕКТР РАЗЛИЧНЫХ ОТТЕНКОВ НАСИЛИЯ.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4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4"/>
            <a:ext cx="9144000" cy="68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6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"/>
            <a:ext cx="9143999" cy="685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928688" y="285750"/>
            <a:ext cx="7500937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Взрывы в Москве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 smtClean="0"/>
          </a:p>
        </p:txBody>
      </p:sp>
      <p:pic>
        <p:nvPicPr>
          <p:cNvPr id="30724" name="Picture 2" descr="http://archive.russia-today.ru/2001/no_20/pict/2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8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4724400"/>
            <a:ext cx="8893175" cy="158432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сентября 1999 года</a:t>
            </a:r>
            <a:r>
              <a:rPr lang="ru-RU" sz="2100" b="1" dirty="0" smtClean="0">
                <a:solidFill>
                  <a:srgbClr val="FFC000"/>
                </a:solidFill>
              </a:rPr>
              <a:t> </a:t>
            </a:r>
            <a:r>
              <a:rPr lang="ru-RU" sz="2200" b="1" dirty="0" smtClean="0">
                <a:solidFill>
                  <a:srgbClr val="00B050"/>
                </a:solidFill>
              </a:rPr>
              <a:t>в 23 часа 59 минут на первом этаже 9-этажного жилого дома по улице Гурьянова произошёл взрыв. Два подъезда дома были полностью уничтожены.  В результате взрыва погибли </a:t>
            </a: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 человек</a:t>
            </a:r>
            <a:r>
              <a:rPr lang="ru-RU" sz="2200" b="1" dirty="0" smtClean="0">
                <a:solidFill>
                  <a:srgbClr val="00B050"/>
                </a:solidFill>
              </a:rPr>
              <a:t>, </a:t>
            </a:r>
            <a:r>
              <a:rPr lang="ru-RU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690 человек</a:t>
            </a:r>
            <a:r>
              <a:rPr lang="ru-RU" sz="2200" b="1" dirty="0" smtClean="0">
                <a:solidFill>
                  <a:srgbClr val="00B050"/>
                </a:solidFill>
              </a:rPr>
              <a:t> получили ранения различной степени тяжести или пострадали в той или иной мере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24863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 на улице Гурьянова</a:t>
            </a:r>
          </a:p>
        </p:txBody>
      </p:sp>
      <p:pic>
        <p:nvPicPr>
          <p:cNvPr id="31748" name="Picture 2" descr="http://img12.nnm.ru/f/1/3/9/a/ffff1181c8a8b459a7702e9a2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49388"/>
            <a:ext cx="45466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img11.nnm.ru/f/6/7/3/4/fd5b713ad0eb7f2cd8d3fce7b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449388"/>
            <a:ext cx="447833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prism isContent="1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24863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 на улице Гурьянова</a:t>
            </a:r>
          </a:p>
        </p:txBody>
      </p:sp>
      <p:pic>
        <p:nvPicPr>
          <p:cNvPr id="32771" name="Picture 4" descr="http://img12.nnm.ru/6/0/d/b/d/182ffd7b2b2a521404fd2cd5a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1534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3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24863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 на Каширском шоссе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-252413" y="4760913"/>
            <a:ext cx="93964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13 сентября 1999 года</a:t>
            </a:r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92D050"/>
                </a:solidFill>
                <a:latin typeface="Arial" pitchFamily="34" charset="0"/>
                <a:cs typeface="+mn-cs"/>
              </a:rPr>
              <a:t>в 5 часов утра произошёл взрыв (мощность — 300 кг в тротиловом эквиваленте) в подвальном помещении 8-этажного кирпичного дома на Каширском шоссе. В результате взрыва он был полностью разрушен, почти все </a:t>
            </a:r>
            <a:r>
              <a:rPr lang="ru-RU" sz="2000" b="1" dirty="0" err="1">
                <a:solidFill>
                  <a:srgbClr val="92D050"/>
                </a:solidFill>
                <a:latin typeface="Arial" pitchFamily="34" charset="0"/>
                <a:cs typeface="+mn-cs"/>
              </a:rPr>
              <a:t>нахо-дившиеся</a:t>
            </a:r>
            <a:r>
              <a:rPr lang="ru-RU" sz="2000" b="1" dirty="0">
                <a:solidFill>
                  <a:srgbClr val="92D050"/>
                </a:solidFill>
                <a:latin typeface="Arial" pitchFamily="34" charset="0"/>
                <a:cs typeface="+mn-cs"/>
              </a:rPr>
              <a:t> в нём жильцы — 124 человека — погибли, 7 человек получили ранения, пострадали 119 семей. </a:t>
            </a:r>
          </a:p>
        </p:txBody>
      </p:sp>
      <p:pic>
        <p:nvPicPr>
          <p:cNvPr id="33796" name="Picture 2" descr="http://img12.nnm.ru/b/0/1/e/9/67eefdce7ed8702f58a6e5966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20763"/>
            <a:ext cx="39655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http://img11.nnm.ru/b/f/f/3/3/56dde8da6c986700a4b3e9d1d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17588"/>
            <a:ext cx="3300412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prism isContent="1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845" y="836712"/>
            <a:ext cx="9144000" cy="1303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rgbClr val="FFC000"/>
                </a:solidFill>
              </a:rPr>
              <a:t>16 сентября 1999 года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5 часов 57 минут. Рядом с девятиэтажным домом </a:t>
            </a:r>
            <a:r>
              <a:rPr lang="ru-RU" sz="1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сдетонировал</a:t>
            </a:r>
            <a:r>
              <a:rPr lang="ru-RU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грузовик со взрывчаткой. От взрывной волны была разрушена фасадная часть дома. 19 погибших, 89 человек госпитализированы, повреждено 37 близлежащих домов.	</a:t>
            </a:r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4819" name="WordArt 4"/>
          <p:cNvSpPr>
            <a:spLocks noChangeArrowheads="1" noChangeShapeType="1" noTextEdit="1"/>
          </p:cNvSpPr>
          <p:nvPr/>
        </p:nvSpPr>
        <p:spPr bwMode="auto">
          <a:xfrm>
            <a:off x="323850" y="116632"/>
            <a:ext cx="8424863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 дома в Волгодонске</a:t>
            </a:r>
          </a:p>
        </p:txBody>
      </p:sp>
      <p:pic>
        <p:nvPicPr>
          <p:cNvPr id="34820" name="Picture 2" descr="http://www.grazuma.ru/images/14884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15919"/>
            <a:ext cx="691197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14:prism isContent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074" name="Picture 2" descr="C:\Users\Валерий\Pictures\Logitech Webcam\Изображения\Для Пауэр поинта\slide0109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" y="0"/>
            <a:ext cx="91554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715" y="474345"/>
            <a:ext cx="9149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17" y="110825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 одно из самых страшных преступлений. Цель террористов – убить за один раз как можно больше людей или захватить побольше заложников, чтобы держать их в неволе и мучить. Они думают, что так они всех запугают и получат все, что им нужно, – деньги, разрешение не подчиняться законам или что-то еще.</a:t>
            </a:r>
          </a:p>
          <a:p>
            <a:pPr indent="288000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Террористы – это преступники, которые не могут победить армию и милицию и поэтому с оружием в руках нападают на простых людей, которые пришли в кино или едут на работу, или на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детей,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собравшихся на праздник в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школе.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indent="288000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терроризм полагается более строгое наказание, чем за обычное похищение людей или убийство. Поэтому бандиты знают, что им не на что надеяться, и очень жестоко обращаются с теми, на кого нападают.</a:t>
            </a:r>
          </a:p>
          <a:p>
            <a:pPr indent="288000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Скорее всего, вам не придется столкнуться с террористами, но узнать заранее, где, когда и на кого они нападут, очень трудно. Поэтому каждому надо быть готовым к такому нападению и помнить простые правила, которые помогут вам и вашей семье не пострадать от действий преступников.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753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ТАКОЕ ТЕРРОРИЗМ?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3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0">
        <p14:shred pattern="rectangle"/>
      </p:transition>
    </mc:Choice>
    <mc:Fallback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8929688" cy="200025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октября 2002 года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</a:rPr>
              <a:t>в 21.05 в центре Москвы (в театральном центре на Дубровке) более 50 вооруженных террористов захватили зал, в котором шел популярный мюзикл «Норд-Ост». </a:t>
            </a:r>
            <a:endParaRPr lang="ru-RU" sz="2600" b="1" dirty="0" smtClean="0">
              <a:solidFill>
                <a:srgbClr val="92D050"/>
              </a:solidFill>
            </a:endParaRPr>
          </a:p>
        </p:txBody>
      </p:sp>
      <p:sp>
        <p:nvSpPr>
          <p:cNvPr id="35843" name="WordArt 4"/>
          <p:cNvSpPr>
            <a:spLocks noChangeArrowheads="1" noChangeShapeType="1" noTextEdit="1"/>
          </p:cNvSpPr>
          <p:nvPr/>
        </p:nvSpPr>
        <p:spPr bwMode="auto">
          <a:xfrm>
            <a:off x="611187" y="404812"/>
            <a:ext cx="8137525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Захват заложников на Дубровке</a:t>
            </a:r>
          </a:p>
        </p:txBody>
      </p:sp>
      <p:pic>
        <p:nvPicPr>
          <p:cNvPr id="35844" name="Picture 8" descr="http://www.chas-daily.com/win/2004/03/02/n052_moscow_nord_ost_ap-02_b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35363"/>
            <a:ext cx="4729163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http://img.flexcom.ru/2004/10/22/bimg75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529013"/>
            <a:ext cx="42243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47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14:prism isContent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222268"/>
                </a:solidFill>
              </a:rPr>
              <a:t>	</a:t>
            </a:r>
            <a:r>
              <a:rPr lang="ru-RU" sz="2800" b="1" dirty="0" smtClean="0">
                <a:solidFill>
                  <a:srgbClr val="00B050"/>
                </a:solidFill>
              </a:rPr>
              <a:t>Террористы требовали прекратить войну в Чечне, угрожая расстрелять заложников и взорвать зал. </a:t>
            </a:r>
          </a:p>
        </p:txBody>
      </p:sp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468313" y="357188"/>
            <a:ext cx="8351837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Захват заложников на Дубровке</a:t>
            </a:r>
          </a:p>
        </p:txBody>
      </p:sp>
      <p:pic>
        <p:nvPicPr>
          <p:cNvPr id="36868" name="Picture 6" descr="http://image.newsru.com/pict/id/large/1020056_11980996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9150"/>
            <a:ext cx="45100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www.newsru.co.il/pict/id/large/21449_20060315125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57563"/>
            <a:ext cx="45100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2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prism isContent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500188"/>
            <a:ext cx="4929188" cy="4525962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000" b="1" dirty="0" smtClean="0">
                <a:solidFill>
                  <a:srgbClr val="FFC000"/>
                </a:solidFill>
              </a:rPr>
              <a:t>26 октября </a:t>
            </a:r>
            <a:r>
              <a:rPr lang="ru-RU" sz="3000" b="1" dirty="0" smtClean="0">
                <a:solidFill>
                  <a:srgbClr val="92D050"/>
                </a:solidFill>
              </a:rPr>
              <a:t>в 5.32 после уникальной в мировой истории спецоперации более 500 заложников были освобождены. Уничтожены 50 террористов – 32 мужчин и 18 женщин. 117 заложников погибли.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3000" b="1" dirty="0" smtClean="0">
                <a:solidFill>
                  <a:srgbClr val="222268"/>
                </a:solidFill>
              </a:rPr>
              <a:t>	</a:t>
            </a:r>
          </a:p>
        </p:txBody>
      </p:sp>
      <p:sp>
        <p:nvSpPr>
          <p:cNvPr id="37891" name="WordArt 4"/>
          <p:cNvSpPr>
            <a:spLocks noChangeArrowheads="1" noChangeShapeType="1" noTextEdit="1"/>
          </p:cNvSpPr>
          <p:nvPr/>
        </p:nvSpPr>
        <p:spPr bwMode="auto">
          <a:xfrm>
            <a:off x="611188" y="357188"/>
            <a:ext cx="80645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Захват заложников на Дубровке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49363"/>
            <a:ext cx="3643313" cy="5419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4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1000">
        <p14:prism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222268"/>
                </a:solidFill>
              </a:rPr>
              <a:t>	</a:t>
            </a:r>
            <a:r>
              <a:rPr lang="ru-RU" sz="3200" b="1" dirty="0" smtClean="0">
                <a:solidFill>
                  <a:srgbClr val="FFC000"/>
                </a:solidFill>
              </a:rPr>
              <a:t>28 октября был объявлен день траура</a:t>
            </a:r>
            <a:r>
              <a:rPr lang="ru-RU" b="1" dirty="0" smtClean="0">
                <a:solidFill>
                  <a:srgbClr val="222268"/>
                </a:solidFill>
              </a:rPr>
              <a:t>.</a:t>
            </a:r>
          </a:p>
        </p:txBody>
      </p:sp>
      <p:sp>
        <p:nvSpPr>
          <p:cNvPr id="38915" name="WordArt 4"/>
          <p:cNvSpPr>
            <a:spLocks noChangeArrowheads="1" noChangeShapeType="1" noTextEdit="1"/>
          </p:cNvSpPr>
          <p:nvPr/>
        </p:nvSpPr>
        <p:spPr bwMode="auto">
          <a:xfrm>
            <a:off x="611188" y="357188"/>
            <a:ext cx="81375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Захват заложников на Дубровке</a:t>
            </a:r>
          </a:p>
        </p:txBody>
      </p:sp>
      <p:pic>
        <p:nvPicPr>
          <p:cNvPr id="38916" name="Picture 4" descr="http://blah.ru/enclosures/942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/>
          <a:stretch>
            <a:fillRect/>
          </a:stretch>
        </p:blipFill>
        <p:spPr bwMode="auto">
          <a:xfrm>
            <a:off x="34925" y="3429000"/>
            <a:ext cx="54403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http://www.rtr.spb.ru/vesti/vesti_news/upload/26-09-2004/Nord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66913"/>
            <a:ext cx="4751387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1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179388" y="314325"/>
            <a:ext cx="8713787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Взрывы во время рок-фестиваля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313" y="1196975"/>
            <a:ext cx="8720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5 июля 2003 года</a:t>
            </a:r>
            <a:r>
              <a:rPr lang="ru-RU" sz="2000" b="1" dirty="0">
                <a:solidFill>
                  <a:srgbClr val="222268"/>
                </a:solidFill>
                <a:latin typeface="Arial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92D050"/>
                </a:solidFill>
                <a:latin typeface="Arial" pitchFamily="34" charset="0"/>
                <a:cs typeface="+mn-cs"/>
              </a:rPr>
              <a:t>в Москве был совершён террористический акт: у входа на </a:t>
            </a:r>
            <a:r>
              <a:rPr lang="ru-RU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Тушинский аэродром</a:t>
            </a:r>
            <a:r>
              <a:rPr lang="ru-RU" sz="2000" b="1" dirty="0">
                <a:solidFill>
                  <a:srgbClr val="92D050"/>
                </a:solidFill>
                <a:latin typeface="Arial" pitchFamily="34" charset="0"/>
                <a:cs typeface="+mn-cs"/>
              </a:rPr>
              <a:t>, где в это время проходил рок-фестиваль «Крылья», были взорваны две бомбы. Взрывы произвели две террористки-смертницы. По официальным данным погибло 13 и ранено 59 человек. Больших жертв удалось избежать только потому, что охрана, заподозрив этих женщин, не пропустила их в толпу участников фестиваля.</a:t>
            </a:r>
          </a:p>
          <a:p>
            <a:pPr algn="just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92D050"/>
                </a:solidFill>
                <a:latin typeface="Arial" pitchFamily="34" charset="0"/>
                <a:cs typeface="+mn-cs"/>
              </a:rPr>
              <a:t> </a:t>
            </a:r>
            <a:r>
              <a:rPr lang="ru-RU" sz="3200" b="1" dirty="0">
                <a:solidFill>
                  <a:srgbClr val="92D050"/>
                </a:solidFill>
                <a:latin typeface="Arial" pitchFamily="34" charset="0"/>
                <a:cs typeface="+mn-cs"/>
              </a:rPr>
              <a:t/>
            </a:r>
            <a:br>
              <a:rPr lang="ru-RU" sz="3200" b="1" dirty="0">
                <a:solidFill>
                  <a:srgbClr val="92D050"/>
                </a:solidFill>
                <a:latin typeface="Arial" pitchFamily="34" charset="0"/>
                <a:cs typeface="+mn-cs"/>
              </a:rPr>
            </a:br>
            <a:endParaRPr lang="ru-RU" sz="3200" b="1" dirty="0">
              <a:solidFill>
                <a:srgbClr val="92D05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39940" name="Picture 2" descr="http://kazan.ws/constructor/img/3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775075"/>
            <a:ext cx="4440238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http://kazan.ws/constructor/img/35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56025"/>
            <a:ext cx="44354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1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>
        <p14:prism isContent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143000"/>
            <a:ext cx="8893175" cy="1206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-360000" algn="ctr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декабря 2003 года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</a:rPr>
              <a:t>в результате взрыва около гостиницы «Националь" в центре Москвы. </a:t>
            </a:r>
          </a:p>
          <a:p>
            <a:pPr marL="0" indent="-360000" algn="ctr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человек</a:t>
            </a:r>
            <a:r>
              <a:rPr lang="ru-RU" sz="2400" b="1" dirty="0" smtClean="0">
                <a:solidFill>
                  <a:srgbClr val="92D050"/>
                </a:solidFill>
              </a:rPr>
              <a:t> погибли и 13 получили ранения</a:t>
            </a:r>
            <a:r>
              <a:rPr lang="ru-RU" sz="2400" b="1" dirty="0" smtClean="0">
                <a:solidFill>
                  <a:srgbClr val="000066"/>
                </a:solidFill>
              </a:rPr>
              <a:t>. </a:t>
            </a:r>
          </a:p>
        </p:txBody>
      </p:sp>
      <p:pic>
        <p:nvPicPr>
          <p:cNvPr id="40963" name="Picture 4" descr="http://www.moscowvision.ru/img/sk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66975"/>
            <a:ext cx="748823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89646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 около гостиницы "Националь"</a:t>
            </a:r>
          </a:p>
        </p:txBody>
      </p:sp>
    </p:spTree>
    <p:extLst>
      <p:ext uri="{BB962C8B-B14F-4D97-AF65-F5344CB8AC3E}">
        <p14:creationId xmlns:p14="http://schemas.microsoft.com/office/powerpoint/2010/main" val="25182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557338"/>
            <a:ext cx="8893175" cy="15113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92D050"/>
                </a:solidFill>
              </a:rPr>
              <a:t>Теракт совершила одна террористка-смертница</a:t>
            </a:r>
            <a:r>
              <a:rPr lang="ru-RU" sz="2800" b="1" dirty="0" smtClean="0">
                <a:solidFill>
                  <a:srgbClr val="000066"/>
                </a:solidFill>
              </a:rPr>
              <a:t>. 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800" b="1" dirty="0" smtClean="0">
              <a:solidFill>
                <a:srgbClr val="000066"/>
              </a:solidFill>
            </a:endParaRPr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107950" y="404813"/>
            <a:ext cx="896461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 около гостиницы "Националь"</a:t>
            </a:r>
          </a:p>
        </p:txBody>
      </p:sp>
      <p:pic>
        <p:nvPicPr>
          <p:cNvPr id="41988" name="Picture 2" descr="http://img.flexcom.ru/2003/12/09/bimg27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273425"/>
            <a:ext cx="46815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http://gazeta.aif.ru/data/mags/aif/1208/pics/10_01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7713"/>
            <a:ext cx="4321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prism isContent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611187" y="397428"/>
            <a:ext cx="7818437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Взрыв вагона в метро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3000"/>
            <a:ext cx="9072563" cy="149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6 февраля 2004 год 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- </a:t>
            </a:r>
            <a:r>
              <a:rPr lang="ru-RU" sz="2800" b="1" dirty="0">
                <a:solidFill>
                  <a:srgbClr val="92D050"/>
                </a:solidFill>
                <a:latin typeface="Arial" pitchFamily="34" charset="0"/>
                <a:cs typeface="+mn-cs"/>
              </a:rPr>
              <a:t>взрыв в вагоне московского метро, унесло жизни около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50 человек</a:t>
            </a:r>
            <a:r>
              <a:rPr 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. </a:t>
            </a:r>
          </a:p>
        </p:txBody>
      </p:sp>
      <p:pic>
        <p:nvPicPr>
          <p:cNvPr id="43012" name="Picture 2" descr="http://image.newsru.com/pict/id/large/625320_10760681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311525"/>
            <a:ext cx="447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image.newsru.com/pict/id/large/625186_107607569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311525"/>
            <a:ext cx="447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5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prism isContent="1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8450"/>
            <a:ext cx="4175125" cy="63706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01625"/>
            <a:ext cx="4175125" cy="6367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1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71438"/>
            <a:ext cx="89535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лерий\Pictures\Logitech Webcam\Изображения\Для Пауэр поинта\fuzz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" y="0"/>
            <a:ext cx="9139602" cy="685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322" y="160681"/>
            <a:ext cx="8496944" cy="6555641"/>
          </a:xfrm>
          <a:prstGeom prst="rect">
            <a:avLst/>
          </a:prstGeom>
          <a:effectLst>
            <a:outerShdw blurRad="50800" dist="12700" dir="5400000" algn="t" rotWithShape="0">
              <a:schemeClr val="bg1">
                <a:alpha val="94000"/>
              </a:schemeClr>
            </a:outerShdw>
          </a:effectLst>
        </p:spPr>
        <p:txBody>
          <a:bodyPr wrap="square">
            <a:spAutoFit/>
          </a:bodyPr>
          <a:lstStyle/>
          <a:p>
            <a:pPr indent="288000" algn="just"/>
            <a:r>
              <a:rPr lang="ru-RU" sz="2000" b="1" i="1" dirty="0">
                <a:solidFill>
                  <a:srgbClr val="7030A0"/>
                </a:solidFill>
              </a:rPr>
              <a:t>Понятие «терроризм» произошло от латинского слова - «</a:t>
            </a:r>
            <a:r>
              <a:rPr lang="ru-RU" sz="2000" b="1" i="1" dirty="0" err="1">
                <a:solidFill>
                  <a:srgbClr val="7030A0"/>
                </a:solidFill>
              </a:rPr>
              <a:t>terror</a:t>
            </a:r>
            <a:r>
              <a:rPr lang="ru-RU" sz="2000" b="1" i="1" dirty="0">
                <a:solidFill>
                  <a:srgbClr val="7030A0"/>
                </a:solidFill>
              </a:rPr>
              <a:t>» -страх, ужас. Правовое определение терроризма дано в Федеральном законе Российской Федерации «О борьбе с терроризмом».</a:t>
            </a:r>
          </a:p>
          <a:p>
            <a:pPr indent="288000" algn="just"/>
            <a:r>
              <a:rPr lang="ru-RU" sz="2000" b="1" i="1" dirty="0">
                <a:solidFill>
                  <a:srgbClr val="7030A0"/>
                </a:solidFill>
              </a:rPr>
              <a:t> «Терроризм – насилие или угроза его применения в отношении физических лиц или организаций, а также уничтожение (повреждение) или угроза уничтожения (повреждения) имущества и других материальных объектов, создающие опасность гибели людей, причинения значительного имущественного ущерба либо наступления иных общественно опасных последствий, осуществляемые в целях нару­шения общественной безопасности, устрашения населения или оказания воз­действия на принятие органами власти решений, выгодных террористам, или удовлетворения их неправомерных имущественных и (или) иных интересов; посягательство на жизнь государственного или общественного деятеля, со­вершенное в целях прекращения его </a:t>
            </a:r>
            <a:r>
              <a:rPr lang="ru-RU" sz="2000" b="1" i="1">
                <a:solidFill>
                  <a:srgbClr val="7030A0"/>
                </a:solidFill>
              </a:rPr>
              <a:t>государственной </a:t>
            </a:r>
            <a:r>
              <a:rPr lang="ru-RU" sz="2000" b="1" i="1" smtClean="0">
                <a:solidFill>
                  <a:srgbClr val="7030A0"/>
                </a:solidFill>
              </a:rPr>
              <a:t>или </a:t>
            </a:r>
            <a:r>
              <a:rPr lang="ru-RU" sz="2000" b="1" i="1" dirty="0">
                <a:solidFill>
                  <a:srgbClr val="7030A0"/>
                </a:solidFill>
              </a:rPr>
              <a:t>иной политической деятельности либо из мести за такую деятельность; нападение на представи­теля иностранного государства или сотрудника международной организации, пользующихся международной защитой, а равно на служебные помещения либо транспортные средства лиц, пользующихся международной зашитой, если это деяние совершенно в целях провокации войны или осложнения ме­ждународных отношений»</a:t>
            </a:r>
          </a:p>
        </p:txBody>
      </p:sp>
    </p:spTree>
    <p:extLst>
      <p:ext uri="{BB962C8B-B14F-4D97-AF65-F5344CB8AC3E}">
        <p14:creationId xmlns:p14="http://schemas.microsoft.com/office/powerpoint/2010/main" val="39128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5000">
        <p14:vortex dir="r"/>
      </p:transition>
    </mc:Choice>
    <mc:Fallback>
      <p:transition spd="slow" advClick="0" advTm="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46083" name="WordArt 4"/>
          <p:cNvSpPr>
            <a:spLocks noChangeArrowheads="1" noChangeShapeType="1" noTextEdit="1"/>
          </p:cNvSpPr>
          <p:nvPr/>
        </p:nvSpPr>
        <p:spPr bwMode="auto">
          <a:xfrm>
            <a:off x="2214563" y="188913"/>
            <a:ext cx="5000625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В 8 утра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1 сентября 2004 года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 в районе села </a:t>
            </a:r>
            <a:r>
              <a:rPr lang="ru-RU" sz="2000" b="1" dirty="0" err="1">
                <a:solidFill>
                  <a:srgbClr val="00B0F0"/>
                </a:solidFill>
                <a:latin typeface="Arial" pitchFamily="34" charset="0"/>
                <a:cs typeface="+mn-cs"/>
              </a:rPr>
              <a:t>Хурикау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, пример-но в 60 км от Беслана, вооруженные люди остановили местного участкового, майора милиции и посадили его в свою машину. </a:t>
            </a:r>
          </a:p>
        </p:txBody>
      </p:sp>
      <p:pic>
        <p:nvPicPr>
          <p:cNvPr id="46085" name="Picture 2" descr="http://beslan-2004.front.ru/beslan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133600"/>
            <a:ext cx="61785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sp>
        <p:nvSpPr>
          <p:cNvPr id="47107" name="Содержимое 2"/>
          <p:cNvSpPr>
            <a:spLocks/>
          </p:cNvSpPr>
          <p:nvPr/>
        </p:nvSpPr>
        <p:spPr bwMode="auto">
          <a:xfrm>
            <a:off x="323850" y="1557338"/>
            <a:ext cx="84963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2400" b="1" dirty="0">
                <a:solidFill>
                  <a:srgbClr val="00B0F0"/>
                </a:solidFill>
              </a:rPr>
              <a:t>По предварительным данным, именно с помощью удостоверения сотрудника МВД боевики на ГАЗ-66 и двух легковых автомобилях беспрепятственно миновали несколько КПП по пути до Беслана.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2400" b="1" dirty="0">
                <a:solidFill>
                  <a:srgbClr val="000066"/>
                </a:solidFill>
              </a:rPr>
              <a:t>	</a:t>
            </a:r>
          </a:p>
        </p:txBody>
      </p:sp>
      <p:pic>
        <p:nvPicPr>
          <p:cNvPr id="47108" name="Picture 2" descr="C:\Users\user\Pictures\террор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50403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http://ossetia2004.narod.ru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997200"/>
            <a:ext cx="3849687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>
        <p14:prism isContent="1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34925" y="1357313"/>
            <a:ext cx="3133725" cy="61436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9600" b="1" dirty="0" smtClean="0">
                <a:solidFill>
                  <a:srgbClr val="00B0F0"/>
                </a:solidFill>
                <a:ea typeface="Batang"/>
                <a:cs typeface="Batang"/>
              </a:rPr>
              <a:t>Во время проведения торжественной линейки по случаю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9600" b="1" dirty="0" smtClean="0">
                <a:solidFill>
                  <a:srgbClr val="00B0F0"/>
                </a:solidFill>
                <a:ea typeface="Batang"/>
                <a:cs typeface="Batang"/>
              </a:rPr>
              <a:t>1 сентября они ворвались на территорию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9600" b="1" dirty="0" smtClean="0">
                <a:solidFill>
                  <a:srgbClr val="00B0F0"/>
                </a:solidFill>
                <a:ea typeface="Batang"/>
                <a:cs typeface="Batang"/>
              </a:rPr>
              <a:t>школы №1.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9600" b="1" dirty="0" smtClean="0">
                <a:solidFill>
                  <a:srgbClr val="00B0F0"/>
                </a:solidFill>
                <a:ea typeface="Batang"/>
                <a:cs typeface="Batang"/>
              </a:rPr>
              <a:t>Всего на линейке, по данным комитета образования администрации Беслана, присутствовали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9600" b="1" dirty="0" smtClean="0">
                <a:solidFill>
                  <a:srgbClr val="00B0F0"/>
                </a:solidFill>
                <a:ea typeface="Batang"/>
                <a:cs typeface="Batang"/>
              </a:rPr>
              <a:t>895 учеников и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9600" b="1" dirty="0" smtClean="0">
                <a:solidFill>
                  <a:srgbClr val="00B0F0"/>
                </a:solidFill>
                <a:ea typeface="Batang"/>
                <a:cs typeface="Batang"/>
              </a:rPr>
              <a:t>59 учителей и технических сотрудников школы</a:t>
            </a:r>
            <a:r>
              <a:rPr lang="ru-RU" sz="2200" b="1" dirty="0" smtClean="0">
                <a:solidFill>
                  <a:srgbClr val="00B0F0"/>
                </a:solidFill>
                <a:ea typeface="Batang"/>
                <a:cs typeface="Batang"/>
              </a:rPr>
              <a:t>. 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2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1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48132" name="Picture 2" descr="C:\Users\user\Pictures\террор\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12900"/>
            <a:ext cx="58324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4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49155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49156" name="Picture 2" descr="http://crazy.werd.ru/uploads/posts/2008-09-01/1220247199_beslan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5413"/>
            <a:ext cx="7129462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50179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0180" name="Picture 2" descr="http://ossetia2004.narod.ru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14438"/>
            <a:ext cx="380841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Содержимое 2"/>
          <p:cNvSpPr>
            <a:spLocks/>
          </p:cNvSpPr>
          <p:nvPr/>
        </p:nvSpPr>
        <p:spPr bwMode="auto">
          <a:xfrm>
            <a:off x="4500563" y="1727200"/>
            <a:ext cx="4175125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2800" b="1" dirty="0">
                <a:solidFill>
                  <a:srgbClr val="00B0F0"/>
                </a:solidFill>
                <a:ea typeface="Batang" pitchFamily="18" charset="-127"/>
              </a:rPr>
              <a:t>Количество родителей, пришедших проводить детей в школу, неизвестно. Открыв беспорядочную стрельбу в воздух, боевики приказали всем присутствующим зайти в здание школы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1203" name="Picture 6" descr="http://ossetia2004.narod.ru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196974"/>
            <a:ext cx="498633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179388" y="1484313"/>
            <a:ext cx="3671887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</a:pPr>
            <a:r>
              <a:rPr lang="ru-RU" sz="2800" b="1" dirty="0">
                <a:solidFill>
                  <a:srgbClr val="00B0F0"/>
                </a:solidFill>
              </a:rPr>
              <a:t>Большинство - в основном старшеклассники и взрослые - смогли просто разбежаться. Тех кто не смог это сделать - учеников младших классов и их родителей и часть учителей - бандиты загнали в спортзал. </a:t>
            </a:r>
          </a:p>
        </p:txBody>
      </p:sp>
    </p:spTree>
    <p:extLst>
      <p:ext uri="{BB962C8B-B14F-4D97-AF65-F5344CB8AC3E}">
        <p14:creationId xmlns:p14="http://schemas.microsoft.com/office/powerpoint/2010/main" val="41376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sp>
        <p:nvSpPr>
          <p:cNvPr id="52227" name="Содержимое 2"/>
          <p:cNvSpPr>
            <a:spLocks/>
          </p:cNvSpPr>
          <p:nvPr/>
        </p:nvSpPr>
        <p:spPr bwMode="auto">
          <a:xfrm>
            <a:off x="0" y="1268413"/>
            <a:ext cx="52927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000" algn="just">
              <a:buFont typeface="Wingdings 2" pitchFamily="18" charset="2"/>
              <a:buNone/>
            </a:pPr>
            <a:r>
              <a:rPr lang="ru-RU" sz="2400" b="1" dirty="0">
                <a:solidFill>
                  <a:srgbClr val="000066"/>
                </a:solidFill>
              </a:rPr>
              <a:t>	</a:t>
            </a:r>
            <a:r>
              <a:rPr lang="ru-RU" sz="2400" b="1" dirty="0">
                <a:solidFill>
                  <a:srgbClr val="92D050"/>
                </a:solidFill>
              </a:rPr>
              <a:t>В первые же минуты захвата на звуки выстрелов к школе начали сбегаться сотрудники </a:t>
            </a:r>
            <a:r>
              <a:rPr lang="ru-RU" sz="2400" b="1" dirty="0" err="1">
                <a:solidFill>
                  <a:srgbClr val="92D050"/>
                </a:solidFill>
              </a:rPr>
              <a:t>горотдела</a:t>
            </a:r>
            <a:r>
              <a:rPr lang="ru-RU" sz="2400" b="1" dirty="0">
                <a:solidFill>
                  <a:srgbClr val="92D050"/>
                </a:solidFill>
              </a:rPr>
              <a:t> милиции. В хаотичной перестрелке погибли трое человек. Одно тело лежало у входа в здание, два других - на проезжей части у ограды. Все погибшие - гражданские лица. В течение всего дня боевики не давали забрать тела, открывая огонь при приближении людей к школе.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ru-RU" sz="2400" b="1" dirty="0">
              <a:solidFill>
                <a:srgbClr val="000066"/>
              </a:solidFill>
            </a:endParaRPr>
          </a:p>
        </p:txBody>
      </p:sp>
      <p:pic>
        <p:nvPicPr>
          <p:cNvPr id="52228" name="Picture 4" descr="http://ossetia2004.narod.ru/43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412875"/>
            <a:ext cx="352425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ferris dir="l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3251" name="Picture 2" descr="http://ossetia2004.narod.ru/34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285875"/>
            <a:ext cx="7096125" cy="5483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tron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14:window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54275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79629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55299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sp>
        <p:nvSpPr>
          <p:cNvPr id="55300" name="AutoShape 2" descr="http://crazy.werd.ru/uploads/posts/2008-09-01/1220247242_beslan-31.jpg"/>
          <p:cNvSpPr>
            <a:spLocks noChangeAspect="1" noChangeArrowheads="1"/>
          </p:cNvSpPr>
          <p:nvPr/>
        </p:nvSpPr>
        <p:spPr bwMode="auto">
          <a:xfrm>
            <a:off x="-8255000" y="-2743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5301" name="Рисунок 5" descr="1220247242_beslan-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29615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6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лерий\Pictures\Logitech Webcam\Изображения\Для Пауэр поинта\fuzz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" y="0"/>
            <a:ext cx="9139602" cy="6854702"/>
          </a:xfrm>
          <a:prstGeom prst="rect">
            <a:avLst/>
          </a:prstGeom>
          <a:noFill/>
          <a:effectLst>
            <a:outerShdw blurRad="127000" dist="762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808" y="116632"/>
            <a:ext cx="7920880" cy="1077218"/>
          </a:xfrm>
          <a:prstGeom prst="rect">
            <a:avLst/>
          </a:prstGeom>
          <a:effectLst>
            <a:outerShdw blurRad="63500" dist="50800" algn="l" rotWithShape="0">
              <a:prstClr val="black">
                <a:alpha val="98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Правовые основы борьбы с терроризмом.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093" y="126876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Правовую основу борьбы с терроризмом составляют Конституция Российс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й Федерации, Уголовный кодекс Российской Федерации, Федеральные законы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«О безопасности» (№ 2446-1 от 1992 г.), «О борьбе с терроризмом» (№130-т 1998 г.), другие федеральные законы, общепризнанные принципы и нормы  международного права, международные договоры Российской Федерации, указы и распоряжения Президента Российской Федерации, постановления и распоряжения Правительства Российской Федерации, а также принимаемые в соответствии с ними иные нормативные правовые акты федеральных органов государственной власти, органов государственной власти субъектов Российской Федерации.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19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56323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357313"/>
            <a:ext cx="83359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14:window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7347" name="Picture 2" descr="http://ossetia2004.narod.ru/4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559911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5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628775"/>
            <a:ext cx="32226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14:window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58371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8372" name="Picture 2" descr="C:\Users\user\Pictures\террор\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733425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357313"/>
            <a:ext cx="8543925" cy="6143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.</a:t>
            </a:r>
          </a:p>
        </p:txBody>
      </p:sp>
      <p:sp>
        <p:nvSpPr>
          <p:cNvPr id="59395" name="WordArt 4"/>
          <p:cNvSpPr>
            <a:spLocks noChangeArrowheads="1" noChangeShapeType="1" noTextEdit="1"/>
          </p:cNvSpPr>
          <p:nvPr/>
        </p:nvSpPr>
        <p:spPr bwMode="auto">
          <a:xfrm>
            <a:off x="2214563" y="285750"/>
            <a:ext cx="5000625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Беслан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 b="1" dirty="0">
                <a:solidFill>
                  <a:srgbClr val="FFFF00"/>
                </a:solidFill>
                <a:latin typeface="Arial Black" pitchFamily="34" charset="0"/>
              </a:rPr>
              <a:t>SOS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45785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сегодня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начале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21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века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имеет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около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4-х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миллионов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беспризорных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детей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несколько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кто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них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останется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живых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станут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базой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НОВОГО ТЕРРОРА - СОЦИАЛЬНОГО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внутреннего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каждой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улице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каждом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городе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в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каждом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доме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!!! </a:t>
            </a:r>
            <a:endParaRPr lang="en-GB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60000" algn="ctr"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6210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>
              <a:buClr>
                <a:srgbClr val="99FF99"/>
              </a:buClr>
              <a:buSzPct val="80000"/>
              <a:buFont typeface="Wingdings" charset="2"/>
              <a:buNone/>
              <a:tabLst>
                <a:tab pos="363538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ЛЮДИ, ОПОМНИТЕСЬ!!!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8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0">
        <p14:flythrough hasBounce="1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9252520" cy="502344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Как же не стать жертвой теракта?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Что такое гражданская бдительность?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Какие действия необходимо применить при обнаружении подозрительных предметов?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Если вы услышали выстрелы, находясь дома, ваши первые действия?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Если вам поступила угроза по телефону вам необходимо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Если рядом прогремел взрыв, ваши действия?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Если вы оказались в числе заложников? </a:t>
            </a:r>
          </a:p>
        </p:txBody>
      </p:sp>
      <p:sp>
        <p:nvSpPr>
          <p:cNvPr id="60419" name="WordArt 4"/>
          <p:cNvSpPr>
            <a:spLocks noChangeArrowheads="1" noChangeShapeType="1" noTextEdit="1"/>
          </p:cNvSpPr>
          <p:nvPr/>
        </p:nvSpPr>
        <p:spPr bwMode="auto">
          <a:xfrm>
            <a:off x="2714625" y="357188"/>
            <a:ext cx="38576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Вопросы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46848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00B0F0"/>
                </a:solidFill>
              </a:rPr>
              <a:t>Терракты</a:t>
            </a:r>
            <a:r>
              <a:rPr lang="ru-RU" sz="2000" b="1" dirty="0">
                <a:solidFill>
                  <a:srgbClr val="00B0F0"/>
                </a:solidFill>
              </a:rPr>
              <a:t>, военные конфликты – почему это стало реальностью нашего времени?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Чего </a:t>
            </a:r>
            <a:r>
              <a:rPr lang="ru-RU" sz="2000" b="1" dirty="0">
                <a:solidFill>
                  <a:srgbClr val="00B0F0"/>
                </a:solidFill>
              </a:rPr>
              <a:t>не хватает всем людям сегодня, что, как вам кажется, должно измениться в мире?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F0"/>
                </a:solidFill>
              </a:rPr>
              <a:t>Есть </a:t>
            </a:r>
            <a:r>
              <a:rPr lang="ru-RU" sz="2000" b="1" dirty="0">
                <a:solidFill>
                  <a:srgbClr val="00B0F0"/>
                </a:solidFill>
              </a:rPr>
              <a:t>ли надежда, что человечество будет жить без потрясений и конфликтов?</a:t>
            </a:r>
          </a:p>
        </p:txBody>
      </p:sp>
    </p:spTree>
    <p:extLst>
      <p:ext uri="{BB962C8B-B14F-4D97-AF65-F5344CB8AC3E}">
        <p14:creationId xmlns:p14="http://schemas.microsoft.com/office/powerpoint/2010/main" val="82789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split orient="vert"/>
      </p:transition>
    </mc:Choice>
    <mc:Fallback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75"/>
            <a:ext cx="9144000" cy="68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3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60212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B0F0"/>
                </a:solidFill>
              </a:rPr>
              <a:t>России объявлена война. И эта война ведется не каким-то конкретным государством, враг не выступает открыто. Войну нашей стране объявил мировой терроризм. Война с ним ничуть не менее жестока и не легче, чем любая другая война. 60 лет назад мы победили фашизм. Сейчас наш враг – терроризм. Мы победили в 1945 году, победим и сегодня!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B0F0"/>
                </a:solidFill>
              </a:rPr>
              <a:t>Кровопролитные теракты на нашей земле унесли не одну тысячу жизней. Страшные по своим последствиям «Норд-Ост» и Беслан потрясли весь мир. Это не забудется никогда. Мы все должны по-другому посмотреть на проблему терроризма.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00B0F0"/>
                </a:solidFill>
              </a:rPr>
              <a:t>Терроризм жесток. Сегодня самые эффективные методы террора – насилие не в отношении представителей власти, а против мирных, беззащитных людей, которые оказываются наиболее беззащитными, попав в ситуацию теракта. Чаще всего они не знают, как себя вести при угрозе теракта или при свершившемся террористическом </a:t>
            </a:r>
            <a:r>
              <a:rPr lang="ru-RU" sz="7200" b="1" dirty="0" smtClean="0">
                <a:solidFill>
                  <a:srgbClr val="00B0F0"/>
                </a:solidFill>
              </a:rPr>
              <a:t>нападении.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FFFF00"/>
                </a:solidFill>
              </a:rPr>
              <a:t>Для того чтобы восполнить информационный вакуум в этом вопросе, Фонд эффективной политики выпускает </a:t>
            </a:r>
            <a:r>
              <a:rPr lang="ru-RU" sz="7200" b="1" dirty="0" smtClean="0">
                <a:solidFill>
                  <a:srgbClr val="FFFF00"/>
                </a:solidFill>
              </a:rPr>
              <a:t>книгу «Антитеррор</a:t>
            </a:r>
            <a:r>
              <a:rPr lang="ru-RU" sz="7200" b="1" dirty="0">
                <a:solidFill>
                  <a:srgbClr val="FFFF00"/>
                </a:solidFill>
              </a:rPr>
              <a:t>. Практикум для </a:t>
            </a:r>
            <a:r>
              <a:rPr lang="ru-RU" sz="7200" b="1" dirty="0" smtClean="0">
                <a:solidFill>
                  <a:srgbClr val="FFFF00"/>
                </a:solidFill>
              </a:rPr>
              <a:t>горожанина». </a:t>
            </a:r>
            <a:r>
              <a:rPr lang="ru-RU" sz="7200" b="1" dirty="0">
                <a:solidFill>
                  <a:srgbClr val="FFFF00"/>
                </a:solidFill>
              </a:rPr>
              <a:t>Также в Интернете открыт специальный сайт «Национальный портал противодействия терроризму» ANTITERROR. RU.</a:t>
            </a:r>
            <a:endParaRPr lang="ru-RU" sz="7200" b="1" dirty="0" smtClean="0">
              <a:solidFill>
                <a:srgbClr val="FFFF00"/>
              </a:solidFill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>
                <a:solidFill>
                  <a:srgbClr val="FFFF00"/>
                </a:solidFill>
              </a:rPr>
              <a:t>В книге и на сайте можно получить информацию, которая позволит людям лучше ориентироваться в вопросах обеспечения личной безопасности. Вниманию читателей </a:t>
            </a: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представлены советы специалистов, психологов, экспертов по выживанию. Фактически </a:t>
            </a:r>
            <a:r>
              <a:rPr lang="ru-RU" sz="7200" b="1" dirty="0">
                <a:solidFill>
                  <a:srgbClr val="FFFF00"/>
                </a:solidFill>
              </a:rPr>
              <a:t>эта книга и есть пособие по </a:t>
            </a:r>
            <a:r>
              <a:rPr lang="ru-RU" sz="7200" b="1" dirty="0" smtClean="0">
                <a:solidFill>
                  <a:srgbClr val="FFFF00"/>
                </a:solidFill>
              </a:rPr>
              <a:t>выживанию.</a:t>
            </a:r>
            <a:endParaRPr lang="ru-RU" sz="4800" b="1" dirty="0" smtClean="0">
              <a:solidFill>
                <a:srgbClr val="FFFF00"/>
              </a:solidFill>
            </a:endParaRPr>
          </a:p>
        </p:txBody>
      </p:sp>
      <p:sp>
        <p:nvSpPr>
          <p:cNvPr id="62467" name="WordArt 4"/>
          <p:cNvSpPr>
            <a:spLocks noChangeArrowheads="1" noChangeShapeType="1" noTextEdit="1"/>
          </p:cNvSpPr>
          <p:nvPr/>
        </p:nvSpPr>
        <p:spPr bwMode="auto">
          <a:xfrm>
            <a:off x="2483768" y="332656"/>
            <a:ext cx="402524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251174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0">
        <p14:vortex dir="r"/>
      </p:transition>
    </mc:Choice>
    <mc:Fallback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  <p:bldP spid="624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рий\Desktop\ТЕРРОРИЗМ Презентация\ТЕРРОРИЗМ\плакаты антитеррор\0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1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5000">
        <p14:ripple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ий\Pictures\Logitech Webcam\Изображения\Для Пауэр поинта\Ночное на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4" y="4000"/>
            <a:ext cx="9139944" cy="685800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22487"/>
              </p:ext>
            </p:extLst>
          </p:nvPr>
        </p:nvGraphicFramePr>
        <p:xfrm>
          <a:off x="4578980" y="309676"/>
          <a:ext cx="3810230" cy="14652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10230"/>
              </a:tblGrid>
              <a:tr h="12241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БОРЬБА  С  ТЕРРОРИЗМОМ </a:t>
                      </a:r>
                    </a:p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 РОССИЙСКОЙ </a:t>
                      </a:r>
                    </a:p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ФЕДЕРАЦИИ  ОСНОВЫВАЕТСЯ</a:t>
                      </a:r>
                    </a:p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  СЛЕДУЮЩИХ ПРИНЦИПАХ: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46800" marB="4680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41161"/>
              </p:ext>
            </p:extLst>
          </p:nvPr>
        </p:nvGraphicFramePr>
        <p:xfrm>
          <a:off x="323528" y="764704"/>
          <a:ext cx="1800200" cy="4320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80020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ЗАКОННОСТЬ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48229"/>
              </p:ext>
            </p:extLst>
          </p:nvPr>
        </p:nvGraphicFramePr>
        <p:xfrm>
          <a:off x="323528" y="1700808"/>
          <a:ext cx="2255912" cy="864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55912"/>
              </a:tblGrid>
              <a:tr h="864096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МИНИМАЛЬНЫЕ УСТУПКИ 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ТЕРРОРИСТУ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46800" marB="4680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11679"/>
              </p:ext>
            </p:extLst>
          </p:nvPr>
        </p:nvGraphicFramePr>
        <p:xfrm>
          <a:off x="323528" y="3140968"/>
          <a:ext cx="2304256" cy="822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04256"/>
              </a:tblGrid>
              <a:tr h="648072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ПРИОРИТЕТ МЕР ПРЕДУПРЕЖДЕНИЯ ТЕРРОРИЗМА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48040"/>
              </p:ext>
            </p:extLst>
          </p:nvPr>
        </p:nvGraphicFramePr>
        <p:xfrm>
          <a:off x="251520" y="5229200"/>
          <a:ext cx="2520280" cy="1310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20280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НЕОТВРАТИМОСТЬ НАКАЗАНИЯ ЗА ОСУЩЕСТВЛЕНИЕ ТЕРРОРИСТИЧЕСКОЙ ДЕЯТЕЛЬ­НОСТИ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73473"/>
              </p:ext>
            </p:extLst>
          </p:nvPr>
        </p:nvGraphicFramePr>
        <p:xfrm>
          <a:off x="3059832" y="3140968"/>
          <a:ext cx="2448271" cy="1311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448271"/>
              </a:tblGrid>
              <a:tr h="131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СОЧЕТАНИЕ ГЛАСНЫХ И НЕГЛАСНЫХ МЕТОДОВ БОРЬБЫ С ТЕРРОРИЗМОМ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74486"/>
              </p:ext>
            </p:extLst>
          </p:nvPr>
        </p:nvGraphicFramePr>
        <p:xfrm>
          <a:off x="5788174" y="2376646"/>
          <a:ext cx="3176314" cy="1798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176314"/>
              </a:tblGrid>
              <a:tr h="1671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ЕДИНОНАЧАЛИЕ В РУКО-ВОДСТВЕ ПРИВЛЕКАЕМЫМИ СИЛАМИ И СРЕДСТВАМИ ПРИ ПРОВЕДЕНИИ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АНТИТЕРРОРИСТИЧЕСКИХ ОПЕРАЦИЙ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33699"/>
              </p:ext>
            </p:extLst>
          </p:nvPr>
        </p:nvGraphicFramePr>
        <p:xfrm>
          <a:off x="5796136" y="4797151"/>
          <a:ext cx="3168352" cy="18159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168352"/>
              </a:tblGrid>
              <a:tr h="1815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МИНИМАЛЬНАЯ ОГЛАСКА ТЕХНИЧЕСКИХ ПРИЕМОВ И ТАКТИКИ ПРОВЕДЕНИЯ АНТИТЕРРОРИСТИЧЕСКИХ ОПЕРАЦИЙ, А ТАКЖЕ СОСТАВА УЧАСТНИКОВ УКАЗАННЫХ ОПЕРАЦИЙ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 rot="10800000">
            <a:off x="2140379" y="836712"/>
            <a:ext cx="2331678" cy="354632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9729241">
            <a:off x="2607982" y="1508989"/>
            <a:ext cx="1870703" cy="298326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954499">
            <a:off x="1506642" y="4581336"/>
            <a:ext cx="1568732" cy="271061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954499">
            <a:off x="1986236" y="2215341"/>
            <a:ext cx="2688822" cy="305639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373622">
            <a:off x="4098859" y="2317259"/>
            <a:ext cx="1871873" cy="298326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943165" y="4689347"/>
            <a:ext cx="664632" cy="271061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60344"/>
              </p:ext>
            </p:extLst>
          </p:nvPr>
        </p:nvGraphicFramePr>
        <p:xfrm>
          <a:off x="3044679" y="5229199"/>
          <a:ext cx="2461604" cy="1310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461604"/>
              </a:tblGrid>
              <a:tr h="1296145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ПРИОРИТЕТ ЗАЩИТЫ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ПРАВ ЛИЦ, ПОДВЕРГАЮЩИХСЯ ОПАСНОСТИ</a:t>
                      </a:r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право 18"/>
          <p:cNvSpPr/>
          <p:nvPr/>
        </p:nvSpPr>
        <p:spPr>
          <a:xfrm rot="5400000">
            <a:off x="7193837" y="1947814"/>
            <a:ext cx="523335" cy="271061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155026" y="4352538"/>
            <a:ext cx="577612" cy="271061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301980">
            <a:off x="5532139" y="4342110"/>
            <a:ext cx="729033" cy="271061"/>
          </a:xfrm>
          <a:prstGeom prst="rightArrow">
            <a:avLst/>
          </a:prstGeom>
          <a:solidFill>
            <a:srgbClr val="00B0F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8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45000">
        <p14:glitter pattern="hexagon"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алерий\Pictures\Logitech Webcam\Изображения\Для Пауэр поинта\fuzz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" y="0"/>
            <a:ext cx="9139602" cy="6854702"/>
          </a:xfrm>
          <a:prstGeom prst="rect">
            <a:avLst/>
          </a:prstGeom>
          <a:noFill/>
          <a:effectLst>
            <a:outerShdw blurRad="127000" dist="762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алерий\Desktop\ТЕРРОРИЗМ Презентация\ТЕРРОРИЗМ\Фото Терроризм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6452"/>
            <a:ext cx="8765548" cy="59079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8496944" cy="830997"/>
          </a:xfrm>
          <a:prstGeom prst="rect">
            <a:avLst/>
          </a:prstGeom>
          <a:noFill/>
          <a:effectLst>
            <a:outerShdw blurRad="50800" dist="76200" dir="2700000" algn="tl" rotWithShape="0">
              <a:srgbClr val="C00000">
                <a:alpha val="92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борьбы с терроризмом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Борьба с терроризмом осуществляется в целях: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защиты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личности, общества и государства от терроризма: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предупреждения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выявления, пресечения террористической деятельности и минимизации ее последствий;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выявления и устранения причин и условий, способствующих осуществле­нию </a:t>
            </a:r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террористи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-ческой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73629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0">
        <p14:vortex dir="u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1265</TotalTime>
  <Words>3644</Words>
  <Application>Microsoft Office PowerPoint</Application>
  <PresentationFormat>Экран (4:3)</PresentationFormat>
  <Paragraphs>312</Paragraphs>
  <Slides>67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Валерий</cp:lastModifiedBy>
  <cp:revision>90</cp:revision>
  <dcterms:created xsi:type="dcterms:W3CDTF">2012-11-25T14:39:16Z</dcterms:created>
  <dcterms:modified xsi:type="dcterms:W3CDTF">2013-11-12T19:19:38Z</dcterms:modified>
</cp:coreProperties>
</file>